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1.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ppt/revisionInfo.xml" ContentType="application/vnd.ms-powerpoint.revisioninfo+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Lst>
  <p:sldIdLst>
    <p:sldId id="256" r:id="rId2"/>
    <p:sldId id="262" r:id="rId3"/>
    <p:sldId id="258" r:id="rId4"/>
    <p:sldId id="259" r:id="rId5"/>
    <p:sldId id="260" r:id="rId6"/>
    <p:sldId id="261" r:id="rId7"/>
    <p:sldId id="264" r:id="rId8"/>
    <p:sldId id="265" r:id="rId9"/>
    <p:sldId id="266" r:id="rId10"/>
    <p:sldId id="267"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F0F306-360C-4D1A-A04A-B209F1869C77}" v="77" dt="2025-11-27T10:45:41.79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9" autoAdjust="0"/>
    <p:restoredTop sz="94660"/>
  </p:normalViewPr>
  <p:slideViewPr>
    <p:cSldViewPr snapToGrid="0">
      <p:cViewPr varScale="1">
        <p:scale>
          <a:sx n="100" d="100"/>
          <a:sy n="100" d="100"/>
        </p:scale>
        <p:origin x="94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18"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openxmlformats.org/officeDocument/2006/relationships/customXml" Target="../customXml/item1.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841A5D1-6AE0-42C7-AC13-7D7C45B9AC81}"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B8FBAFD2-DFA0-440E-84BA-5A9375820521}">
      <dgm:prSet/>
      <dgm:spPr/>
      <dgm:t>
        <a:bodyPr/>
        <a:lstStyle/>
        <a:p>
          <a:r>
            <a:rPr lang="en-GB"/>
            <a:t>Because of governors, schools stay focused on:</a:t>
          </a:r>
          <a:endParaRPr lang="en-US"/>
        </a:p>
      </dgm:t>
    </dgm:pt>
    <dgm:pt modelId="{4E9A4577-BD51-424E-9D1D-88D01F8B2747}" type="parTrans" cxnId="{A4AE680D-A3D7-49B8-9EF0-F117CBE23444}">
      <dgm:prSet/>
      <dgm:spPr/>
      <dgm:t>
        <a:bodyPr/>
        <a:lstStyle/>
        <a:p>
          <a:endParaRPr lang="en-US"/>
        </a:p>
      </dgm:t>
    </dgm:pt>
    <dgm:pt modelId="{92ECFFF0-81E6-4985-963E-48A47EAA29CA}" type="sibTrans" cxnId="{A4AE680D-A3D7-49B8-9EF0-F117CBE23444}">
      <dgm:prSet/>
      <dgm:spPr/>
      <dgm:t>
        <a:bodyPr/>
        <a:lstStyle/>
        <a:p>
          <a:endParaRPr lang="en-US"/>
        </a:p>
      </dgm:t>
    </dgm:pt>
    <dgm:pt modelId="{51AC56E4-820C-433F-8FD0-572D08747CF5}">
      <dgm:prSet/>
      <dgm:spPr/>
      <dgm:t>
        <a:bodyPr/>
        <a:lstStyle/>
        <a:p>
          <a:pPr algn="l"/>
          <a:r>
            <a:rPr lang="en-GB" dirty="0"/>
            <a:t>high quality teaching</a:t>
          </a:r>
          <a:endParaRPr lang="en-US" dirty="0"/>
        </a:p>
      </dgm:t>
    </dgm:pt>
    <dgm:pt modelId="{42F164E1-B898-4CA9-B1C1-3824BF787471}" type="parTrans" cxnId="{4D0A96B5-D12C-42C4-9798-D251304AA3E7}">
      <dgm:prSet/>
      <dgm:spPr/>
      <dgm:t>
        <a:bodyPr/>
        <a:lstStyle/>
        <a:p>
          <a:endParaRPr lang="en-US"/>
        </a:p>
      </dgm:t>
    </dgm:pt>
    <dgm:pt modelId="{68620108-6BAA-42C0-846D-F098B43B3762}" type="sibTrans" cxnId="{4D0A96B5-D12C-42C4-9798-D251304AA3E7}">
      <dgm:prSet/>
      <dgm:spPr/>
      <dgm:t>
        <a:bodyPr/>
        <a:lstStyle/>
        <a:p>
          <a:endParaRPr lang="en-US"/>
        </a:p>
      </dgm:t>
    </dgm:pt>
    <dgm:pt modelId="{7A52EFEF-12DE-4F68-AE4E-B7BC70B18808}">
      <dgm:prSet/>
      <dgm:spPr/>
      <dgm:t>
        <a:bodyPr/>
        <a:lstStyle/>
        <a:p>
          <a:pPr algn="l"/>
          <a:r>
            <a:rPr lang="en-GB"/>
            <a:t>high expectations</a:t>
          </a:r>
          <a:endParaRPr lang="en-US"/>
        </a:p>
      </dgm:t>
    </dgm:pt>
    <dgm:pt modelId="{80B670F8-8835-4119-8871-047069EA6443}" type="parTrans" cxnId="{5071031C-82EE-4F1F-B50C-A94C92492BE6}">
      <dgm:prSet/>
      <dgm:spPr/>
      <dgm:t>
        <a:bodyPr/>
        <a:lstStyle/>
        <a:p>
          <a:endParaRPr lang="en-US"/>
        </a:p>
      </dgm:t>
    </dgm:pt>
    <dgm:pt modelId="{14142B9E-F85D-4282-8507-5836D6DE0488}" type="sibTrans" cxnId="{5071031C-82EE-4F1F-B50C-A94C92492BE6}">
      <dgm:prSet/>
      <dgm:spPr/>
      <dgm:t>
        <a:bodyPr/>
        <a:lstStyle/>
        <a:p>
          <a:endParaRPr lang="en-US"/>
        </a:p>
      </dgm:t>
    </dgm:pt>
    <dgm:pt modelId="{2DE3A0FD-0667-473D-A9A7-0773EBCDABDD}">
      <dgm:prSet/>
      <dgm:spPr/>
      <dgm:t>
        <a:bodyPr/>
        <a:lstStyle/>
        <a:p>
          <a:pPr algn="l"/>
          <a:r>
            <a:rPr lang="en-GB"/>
            <a:t>safety and wellbeing</a:t>
          </a:r>
          <a:endParaRPr lang="en-US"/>
        </a:p>
      </dgm:t>
    </dgm:pt>
    <dgm:pt modelId="{466733CD-9AE5-4782-A1D4-94A834B8FFC3}" type="parTrans" cxnId="{702BF6C7-2577-4198-99F4-CEA7970A6D30}">
      <dgm:prSet/>
      <dgm:spPr/>
      <dgm:t>
        <a:bodyPr/>
        <a:lstStyle/>
        <a:p>
          <a:endParaRPr lang="en-US"/>
        </a:p>
      </dgm:t>
    </dgm:pt>
    <dgm:pt modelId="{471A7BDB-CAD1-4FDF-9E4F-7D2F79551F1C}" type="sibTrans" cxnId="{702BF6C7-2577-4198-99F4-CEA7970A6D30}">
      <dgm:prSet/>
      <dgm:spPr/>
      <dgm:t>
        <a:bodyPr/>
        <a:lstStyle/>
        <a:p>
          <a:endParaRPr lang="en-US"/>
        </a:p>
      </dgm:t>
    </dgm:pt>
    <dgm:pt modelId="{E872936F-8A39-4B71-8F58-31591500253C}">
      <dgm:prSet/>
      <dgm:spPr/>
      <dgm:t>
        <a:bodyPr/>
        <a:lstStyle/>
        <a:p>
          <a:pPr algn="l"/>
          <a:r>
            <a:rPr lang="en-GB"/>
            <a:t>using resources wisely</a:t>
          </a:r>
          <a:endParaRPr lang="en-US"/>
        </a:p>
      </dgm:t>
    </dgm:pt>
    <dgm:pt modelId="{DCFF17DD-2BB8-4C90-BD32-6F7FADEC65C7}" type="parTrans" cxnId="{CE694863-F698-4632-8C9C-F3485F98570A}">
      <dgm:prSet/>
      <dgm:spPr/>
      <dgm:t>
        <a:bodyPr/>
        <a:lstStyle/>
        <a:p>
          <a:endParaRPr lang="en-US"/>
        </a:p>
      </dgm:t>
    </dgm:pt>
    <dgm:pt modelId="{3B41F573-0F67-417C-B25B-D199B9D0129C}" type="sibTrans" cxnId="{CE694863-F698-4632-8C9C-F3485F98570A}">
      <dgm:prSet/>
      <dgm:spPr/>
      <dgm:t>
        <a:bodyPr/>
        <a:lstStyle/>
        <a:p>
          <a:endParaRPr lang="en-US"/>
        </a:p>
      </dgm:t>
    </dgm:pt>
    <dgm:pt modelId="{D9A28014-1994-42A1-B7E2-4F3D1177D229}">
      <dgm:prSet/>
      <dgm:spPr/>
      <dgm:t>
        <a:bodyPr/>
        <a:lstStyle/>
        <a:p>
          <a:pPr algn="l"/>
          <a:r>
            <a:rPr lang="en-GB" dirty="0"/>
            <a:t>continuous improvement </a:t>
          </a:r>
          <a:endParaRPr lang="en-US" dirty="0"/>
        </a:p>
      </dgm:t>
    </dgm:pt>
    <dgm:pt modelId="{0749CC45-5653-4E3D-B914-5B63D00243B0}" type="parTrans" cxnId="{56DE27F7-1BC8-4D66-924C-D525FD656ECB}">
      <dgm:prSet/>
      <dgm:spPr/>
      <dgm:t>
        <a:bodyPr/>
        <a:lstStyle/>
        <a:p>
          <a:endParaRPr lang="en-US"/>
        </a:p>
      </dgm:t>
    </dgm:pt>
    <dgm:pt modelId="{08694F3B-4701-44B5-8C85-11290FEBFBF5}" type="sibTrans" cxnId="{56DE27F7-1BC8-4D66-924C-D525FD656ECB}">
      <dgm:prSet/>
      <dgm:spPr/>
      <dgm:t>
        <a:bodyPr/>
        <a:lstStyle/>
        <a:p>
          <a:endParaRPr lang="en-US"/>
        </a:p>
      </dgm:t>
    </dgm:pt>
    <dgm:pt modelId="{94F4E001-827F-498E-A63B-649AA3F811A5}">
      <dgm:prSet/>
      <dgm:spPr/>
      <dgm:t>
        <a:bodyPr/>
        <a:lstStyle/>
        <a:p>
          <a:pPr algn="l">
            <a:buNone/>
          </a:pPr>
          <a:r>
            <a:rPr lang="en-GB" dirty="0"/>
            <a:t>  Governors help make sure the school stays accountable and ambitious for every child.</a:t>
          </a:r>
          <a:endParaRPr lang="en-US" dirty="0"/>
        </a:p>
      </dgm:t>
    </dgm:pt>
    <dgm:pt modelId="{1EB2A0D3-CA0E-4AF3-B8A6-13443B207EB5}" type="parTrans" cxnId="{E1A64018-17CD-4308-9E12-A8A699CEE338}">
      <dgm:prSet/>
      <dgm:spPr/>
      <dgm:t>
        <a:bodyPr/>
        <a:lstStyle/>
        <a:p>
          <a:endParaRPr lang="en-GB"/>
        </a:p>
      </dgm:t>
    </dgm:pt>
    <dgm:pt modelId="{9BCC66D7-CBB6-4E70-862E-918FC192D8A1}" type="sibTrans" cxnId="{E1A64018-17CD-4308-9E12-A8A699CEE338}">
      <dgm:prSet/>
      <dgm:spPr/>
      <dgm:t>
        <a:bodyPr/>
        <a:lstStyle/>
        <a:p>
          <a:endParaRPr lang="en-GB"/>
        </a:p>
      </dgm:t>
    </dgm:pt>
    <dgm:pt modelId="{2E500F33-F5FD-4AC5-A5B3-DF883CF3C959}">
      <dgm:prSet/>
      <dgm:spPr/>
      <dgm:t>
        <a:bodyPr/>
        <a:lstStyle/>
        <a:p>
          <a:pPr algn="l"/>
          <a:endParaRPr lang="en-US" dirty="0"/>
        </a:p>
      </dgm:t>
    </dgm:pt>
    <dgm:pt modelId="{99ABD542-87DA-40CD-B8BA-91D389B2C870}" type="parTrans" cxnId="{CF1DEEB5-9468-425B-9C70-64F8CF3FB170}">
      <dgm:prSet/>
      <dgm:spPr/>
      <dgm:t>
        <a:bodyPr/>
        <a:lstStyle/>
        <a:p>
          <a:endParaRPr lang="en-GB"/>
        </a:p>
      </dgm:t>
    </dgm:pt>
    <dgm:pt modelId="{E8326267-3211-4BAE-8D80-C14E7CFD9F61}" type="sibTrans" cxnId="{CF1DEEB5-9468-425B-9C70-64F8CF3FB170}">
      <dgm:prSet/>
      <dgm:spPr/>
      <dgm:t>
        <a:bodyPr/>
        <a:lstStyle/>
        <a:p>
          <a:endParaRPr lang="en-GB"/>
        </a:p>
      </dgm:t>
    </dgm:pt>
    <dgm:pt modelId="{86740197-A5EA-430F-A67E-13D0D2180267}" type="pres">
      <dgm:prSet presAssocID="{A841A5D1-6AE0-42C7-AC13-7D7C45B9AC81}" presName="linear" presStyleCnt="0">
        <dgm:presLayoutVars>
          <dgm:animLvl val="lvl"/>
          <dgm:resizeHandles val="exact"/>
        </dgm:presLayoutVars>
      </dgm:prSet>
      <dgm:spPr/>
    </dgm:pt>
    <dgm:pt modelId="{1430427A-69DE-4E87-ACC5-F46529ADE051}" type="pres">
      <dgm:prSet presAssocID="{B8FBAFD2-DFA0-440E-84BA-5A9375820521}" presName="parentText" presStyleLbl="node1" presStyleIdx="0" presStyleCnt="1">
        <dgm:presLayoutVars>
          <dgm:chMax val="0"/>
          <dgm:bulletEnabled val="1"/>
        </dgm:presLayoutVars>
      </dgm:prSet>
      <dgm:spPr/>
    </dgm:pt>
    <dgm:pt modelId="{C5FF561D-6045-4F94-BACB-88A6B836249D}" type="pres">
      <dgm:prSet presAssocID="{B8FBAFD2-DFA0-440E-84BA-5A9375820521}" presName="childText" presStyleLbl="revTx" presStyleIdx="0" presStyleCnt="1">
        <dgm:presLayoutVars>
          <dgm:bulletEnabled val="1"/>
        </dgm:presLayoutVars>
      </dgm:prSet>
      <dgm:spPr/>
    </dgm:pt>
  </dgm:ptLst>
  <dgm:cxnLst>
    <dgm:cxn modelId="{A4AE680D-A3D7-49B8-9EF0-F117CBE23444}" srcId="{A841A5D1-6AE0-42C7-AC13-7D7C45B9AC81}" destId="{B8FBAFD2-DFA0-440E-84BA-5A9375820521}" srcOrd="0" destOrd="0" parTransId="{4E9A4577-BD51-424E-9D1D-88D01F8B2747}" sibTransId="{92ECFFF0-81E6-4985-963E-48A47EAA29CA}"/>
    <dgm:cxn modelId="{E1A64018-17CD-4308-9E12-A8A699CEE338}" srcId="{B8FBAFD2-DFA0-440E-84BA-5A9375820521}" destId="{94F4E001-827F-498E-A63B-649AA3F811A5}" srcOrd="6" destOrd="0" parTransId="{1EB2A0D3-CA0E-4AF3-B8A6-13443B207EB5}" sibTransId="{9BCC66D7-CBB6-4E70-862E-918FC192D8A1}"/>
    <dgm:cxn modelId="{5071031C-82EE-4F1F-B50C-A94C92492BE6}" srcId="{B8FBAFD2-DFA0-440E-84BA-5A9375820521}" destId="{7A52EFEF-12DE-4F68-AE4E-B7BC70B18808}" srcOrd="1" destOrd="0" parTransId="{80B670F8-8835-4119-8871-047069EA6443}" sibTransId="{14142B9E-F85D-4282-8507-5836D6DE0488}"/>
    <dgm:cxn modelId="{CE694863-F698-4632-8C9C-F3485F98570A}" srcId="{B8FBAFD2-DFA0-440E-84BA-5A9375820521}" destId="{E872936F-8A39-4B71-8F58-31591500253C}" srcOrd="3" destOrd="0" parTransId="{DCFF17DD-2BB8-4C90-BD32-6F7FADEC65C7}" sibTransId="{3B41F573-0F67-417C-B25B-D199B9D0129C}"/>
    <dgm:cxn modelId="{B170AB44-CFB6-4595-BE64-73A7CF204E3C}" type="presOf" srcId="{2E500F33-F5FD-4AC5-A5B3-DF883CF3C959}" destId="{C5FF561D-6045-4F94-BACB-88A6B836249D}" srcOrd="0" destOrd="5" presId="urn:microsoft.com/office/officeart/2005/8/layout/vList2"/>
    <dgm:cxn modelId="{56BCA558-6EA2-468F-B245-A726D1516195}" type="presOf" srcId="{D9A28014-1994-42A1-B7E2-4F3D1177D229}" destId="{C5FF561D-6045-4F94-BACB-88A6B836249D}" srcOrd="0" destOrd="4" presId="urn:microsoft.com/office/officeart/2005/8/layout/vList2"/>
    <dgm:cxn modelId="{8D8D9B90-7BFA-4642-8040-0A83B2848ABA}" type="presOf" srcId="{7A52EFEF-12DE-4F68-AE4E-B7BC70B18808}" destId="{C5FF561D-6045-4F94-BACB-88A6B836249D}" srcOrd="0" destOrd="1" presId="urn:microsoft.com/office/officeart/2005/8/layout/vList2"/>
    <dgm:cxn modelId="{1F9AB69E-5C80-45DC-98D1-0770E39C629A}" type="presOf" srcId="{E872936F-8A39-4B71-8F58-31591500253C}" destId="{C5FF561D-6045-4F94-BACB-88A6B836249D}" srcOrd="0" destOrd="3" presId="urn:microsoft.com/office/officeart/2005/8/layout/vList2"/>
    <dgm:cxn modelId="{AC0ABCA1-D1F5-4570-AFD6-678E58FABB15}" type="presOf" srcId="{51AC56E4-820C-433F-8FD0-572D08747CF5}" destId="{C5FF561D-6045-4F94-BACB-88A6B836249D}" srcOrd="0" destOrd="0" presId="urn:microsoft.com/office/officeart/2005/8/layout/vList2"/>
    <dgm:cxn modelId="{4D0A96B5-D12C-42C4-9798-D251304AA3E7}" srcId="{B8FBAFD2-DFA0-440E-84BA-5A9375820521}" destId="{51AC56E4-820C-433F-8FD0-572D08747CF5}" srcOrd="0" destOrd="0" parTransId="{42F164E1-B898-4CA9-B1C1-3824BF787471}" sibTransId="{68620108-6BAA-42C0-846D-F098B43B3762}"/>
    <dgm:cxn modelId="{CF1DEEB5-9468-425B-9C70-64F8CF3FB170}" srcId="{B8FBAFD2-DFA0-440E-84BA-5A9375820521}" destId="{2E500F33-F5FD-4AC5-A5B3-DF883CF3C959}" srcOrd="5" destOrd="0" parTransId="{99ABD542-87DA-40CD-B8BA-91D389B2C870}" sibTransId="{E8326267-3211-4BAE-8D80-C14E7CFD9F61}"/>
    <dgm:cxn modelId="{D18245B6-CB8B-47BB-8011-1111917C7FA4}" type="presOf" srcId="{94F4E001-827F-498E-A63B-649AA3F811A5}" destId="{C5FF561D-6045-4F94-BACB-88A6B836249D}" srcOrd="0" destOrd="6" presId="urn:microsoft.com/office/officeart/2005/8/layout/vList2"/>
    <dgm:cxn modelId="{F954CFC0-A34A-48AD-9A7D-38A458CCA766}" type="presOf" srcId="{A841A5D1-6AE0-42C7-AC13-7D7C45B9AC81}" destId="{86740197-A5EA-430F-A67E-13D0D2180267}" srcOrd="0" destOrd="0" presId="urn:microsoft.com/office/officeart/2005/8/layout/vList2"/>
    <dgm:cxn modelId="{D4B885C4-549B-4CD1-9649-596F4AA8083B}" type="presOf" srcId="{2DE3A0FD-0667-473D-A9A7-0773EBCDABDD}" destId="{C5FF561D-6045-4F94-BACB-88A6B836249D}" srcOrd="0" destOrd="2" presId="urn:microsoft.com/office/officeart/2005/8/layout/vList2"/>
    <dgm:cxn modelId="{702BF6C7-2577-4198-99F4-CEA7970A6D30}" srcId="{B8FBAFD2-DFA0-440E-84BA-5A9375820521}" destId="{2DE3A0FD-0667-473D-A9A7-0773EBCDABDD}" srcOrd="2" destOrd="0" parTransId="{466733CD-9AE5-4782-A1D4-94A834B8FFC3}" sibTransId="{471A7BDB-CAD1-4FDF-9E4F-7D2F79551F1C}"/>
    <dgm:cxn modelId="{4394E4CE-7C99-427E-9809-009D952F3935}" type="presOf" srcId="{B8FBAFD2-DFA0-440E-84BA-5A9375820521}" destId="{1430427A-69DE-4E87-ACC5-F46529ADE051}" srcOrd="0" destOrd="0" presId="urn:microsoft.com/office/officeart/2005/8/layout/vList2"/>
    <dgm:cxn modelId="{56DE27F7-1BC8-4D66-924C-D525FD656ECB}" srcId="{B8FBAFD2-DFA0-440E-84BA-5A9375820521}" destId="{D9A28014-1994-42A1-B7E2-4F3D1177D229}" srcOrd="4" destOrd="0" parTransId="{0749CC45-5653-4E3D-B914-5B63D00243B0}" sibTransId="{08694F3B-4701-44B5-8C85-11290FEBFBF5}"/>
    <dgm:cxn modelId="{8DE6EE41-E8D0-4A66-9002-29EEF2C1A44D}" type="presParOf" srcId="{86740197-A5EA-430F-A67E-13D0D2180267}" destId="{1430427A-69DE-4E87-ACC5-F46529ADE051}" srcOrd="0" destOrd="0" presId="urn:microsoft.com/office/officeart/2005/8/layout/vList2"/>
    <dgm:cxn modelId="{8576A7B1-F3DE-4403-8055-078CCA1A7999}" type="presParOf" srcId="{86740197-A5EA-430F-A67E-13D0D2180267}" destId="{C5FF561D-6045-4F94-BACB-88A6B836249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30427A-69DE-4E87-ACC5-F46529ADE051}">
      <dsp:nvSpPr>
        <dsp:cNvPr id="0" name=""/>
        <dsp:cNvSpPr/>
      </dsp:nvSpPr>
      <dsp:spPr>
        <a:xfrm>
          <a:off x="0" y="5594"/>
          <a:ext cx="6656070" cy="1312740"/>
        </a:xfrm>
        <a:prstGeom prst="round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Because of governors, schools stay focused on:</a:t>
          </a:r>
          <a:endParaRPr lang="en-US" sz="3400" kern="1200"/>
        </a:p>
      </dsp:txBody>
      <dsp:txXfrm>
        <a:off x="64083" y="69677"/>
        <a:ext cx="6527904" cy="1184574"/>
      </dsp:txXfrm>
    </dsp:sp>
    <dsp:sp modelId="{C5FF561D-6045-4F94-BACB-88A6B836249D}">
      <dsp:nvSpPr>
        <dsp:cNvPr id="0" name=""/>
        <dsp:cNvSpPr/>
      </dsp:nvSpPr>
      <dsp:spPr>
        <a:xfrm>
          <a:off x="0" y="1318334"/>
          <a:ext cx="6656070" cy="3800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1330" tIns="43180" rIns="241808" bIns="43180" numCol="1" spcCol="1270" anchor="t" anchorCtr="0">
          <a:noAutofit/>
        </a:bodyPr>
        <a:lstStyle/>
        <a:p>
          <a:pPr marL="228600" lvl="1" indent="-228600" algn="l" defTabSz="1200150">
            <a:lnSpc>
              <a:spcPct val="90000"/>
            </a:lnSpc>
            <a:spcBef>
              <a:spcPct val="0"/>
            </a:spcBef>
            <a:spcAft>
              <a:spcPct val="20000"/>
            </a:spcAft>
            <a:buChar char="•"/>
          </a:pPr>
          <a:r>
            <a:rPr lang="en-GB" sz="2700" kern="1200" dirty="0"/>
            <a:t>high quality teaching</a:t>
          </a:r>
          <a:endParaRPr lang="en-US" sz="2700" kern="1200" dirty="0"/>
        </a:p>
        <a:p>
          <a:pPr marL="228600" lvl="1" indent="-228600" algn="l" defTabSz="1200150">
            <a:lnSpc>
              <a:spcPct val="90000"/>
            </a:lnSpc>
            <a:spcBef>
              <a:spcPct val="0"/>
            </a:spcBef>
            <a:spcAft>
              <a:spcPct val="20000"/>
            </a:spcAft>
            <a:buChar char="•"/>
          </a:pPr>
          <a:r>
            <a:rPr lang="en-GB" sz="2700" kern="1200"/>
            <a:t>high expectations</a:t>
          </a:r>
          <a:endParaRPr lang="en-US" sz="2700" kern="1200"/>
        </a:p>
        <a:p>
          <a:pPr marL="228600" lvl="1" indent="-228600" algn="l" defTabSz="1200150">
            <a:lnSpc>
              <a:spcPct val="90000"/>
            </a:lnSpc>
            <a:spcBef>
              <a:spcPct val="0"/>
            </a:spcBef>
            <a:spcAft>
              <a:spcPct val="20000"/>
            </a:spcAft>
            <a:buChar char="•"/>
          </a:pPr>
          <a:r>
            <a:rPr lang="en-GB" sz="2700" kern="1200"/>
            <a:t>safety and wellbeing</a:t>
          </a:r>
          <a:endParaRPr lang="en-US" sz="2700" kern="1200"/>
        </a:p>
        <a:p>
          <a:pPr marL="228600" lvl="1" indent="-228600" algn="l" defTabSz="1200150">
            <a:lnSpc>
              <a:spcPct val="90000"/>
            </a:lnSpc>
            <a:spcBef>
              <a:spcPct val="0"/>
            </a:spcBef>
            <a:spcAft>
              <a:spcPct val="20000"/>
            </a:spcAft>
            <a:buChar char="•"/>
          </a:pPr>
          <a:r>
            <a:rPr lang="en-GB" sz="2700" kern="1200"/>
            <a:t>using resources wisely</a:t>
          </a:r>
          <a:endParaRPr lang="en-US" sz="2700" kern="1200"/>
        </a:p>
        <a:p>
          <a:pPr marL="228600" lvl="1" indent="-228600" algn="l" defTabSz="1200150">
            <a:lnSpc>
              <a:spcPct val="90000"/>
            </a:lnSpc>
            <a:spcBef>
              <a:spcPct val="0"/>
            </a:spcBef>
            <a:spcAft>
              <a:spcPct val="20000"/>
            </a:spcAft>
            <a:buChar char="•"/>
          </a:pPr>
          <a:r>
            <a:rPr lang="en-GB" sz="2700" kern="1200" dirty="0"/>
            <a:t>continuous improvement </a:t>
          </a:r>
          <a:endParaRPr lang="en-US" sz="2700" kern="1200" dirty="0"/>
        </a:p>
        <a:p>
          <a:pPr marL="228600" lvl="1" indent="-228600" algn="l" defTabSz="1200150">
            <a:lnSpc>
              <a:spcPct val="90000"/>
            </a:lnSpc>
            <a:spcBef>
              <a:spcPct val="0"/>
            </a:spcBef>
            <a:spcAft>
              <a:spcPct val="20000"/>
            </a:spcAft>
            <a:buChar char="•"/>
          </a:pPr>
          <a:endParaRPr lang="en-US" sz="2700" kern="1200" dirty="0"/>
        </a:p>
        <a:p>
          <a:pPr marL="228600" lvl="1" indent="-228600" algn="l" defTabSz="1200150">
            <a:lnSpc>
              <a:spcPct val="90000"/>
            </a:lnSpc>
            <a:spcBef>
              <a:spcPct val="0"/>
            </a:spcBef>
            <a:spcAft>
              <a:spcPct val="20000"/>
            </a:spcAft>
            <a:buNone/>
          </a:pPr>
          <a:r>
            <a:rPr lang="en-GB" sz="2700" kern="1200" dirty="0"/>
            <a:t>  Governors help make sure the school stays accountable and ambitious for every child.</a:t>
          </a:r>
          <a:endParaRPr lang="en-US" sz="2700" kern="1200" dirty="0"/>
        </a:p>
      </dsp:txBody>
      <dsp:txXfrm>
        <a:off x="0" y="1318334"/>
        <a:ext cx="6656070" cy="380052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444479B-705B-4489-957E-7E8A228BDFA0}" type="datetime1">
              <a:rPr lang="en-US" smtClean="0"/>
              <a:t>11/28/2025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9921740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F89F774-3FA6-43B8-9241-99959C8FD463}" type="datetime1">
              <a:rPr lang="en-US" smtClean="0"/>
              <a:t>11/28/2025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220396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504452-5DCC-4FE2-A5C9-8A5EF6714D65}" type="datetime1">
              <a:rPr lang="en-US" smtClean="0"/>
              <a:t>11/28/2025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7956941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579ABC2-0180-4F3A-A895-A85BC724D472}" type="datetime1">
              <a:rPr lang="en-US" smtClean="0"/>
              <a:t>11/28/2025</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9555008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AEEA9BA-4E8F-439E-BEA4-91FBA01E3F5F}" type="datetime1">
              <a:rPr lang="en-US" smtClean="0"/>
              <a:t>11/28/2025</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7943041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E15BF18-0007-481C-AA29-413124BC3EE7}" type="datetime1">
              <a:rPr lang="en-US" smtClean="0"/>
              <a:t>11/28/2025</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0565976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BE9870-3748-43AD-B547-02A075CB4A1D}" type="datetime1">
              <a:rPr lang="en-US" smtClean="0"/>
              <a:t>11/28/2025</a:t>
            </a:fld>
            <a:endParaRPr lang="en-US"/>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984816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58E7897-33C5-4F1A-9307-D068E37F3DC7}" type="datetime1">
              <a:rPr lang="en-US" smtClean="0"/>
              <a:t>11/28/2025</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801582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2E171BA-CC09-47C8-A6DF-F5C5CB59CEEC}" type="datetime1">
              <a:rPr lang="en-US" smtClean="0"/>
              <a:t>11/28/2025</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41705024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A38F49-B3E2-4BF0-BEC7-C30D34ABBB8D}" type="datetime1">
              <a:rPr lang="en-US" smtClean="0"/>
              <a:t>11/28/2025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907626607"/>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A38F49-B3E2-4BF0-BEC7-C30D34ABBB8D}" type="datetime1">
              <a:rPr lang="en-US" smtClean="0"/>
              <a:t>11/28/2025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646659036"/>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A38F49-B3E2-4BF0-BEC7-C30D34ABBB8D}" type="datetime1">
              <a:rPr lang="en-US" smtClean="0"/>
              <a:t>11/28/2025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71511326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A38F49-B3E2-4BF0-BEC7-C30D34ABBB8D}" type="datetime1">
              <a:rPr lang="en-US" smtClean="0"/>
              <a:t>11/28/2025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63356160"/>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A38F49-B3E2-4BF0-BEC7-C30D34ABBB8D}" type="datetime1">
              <a:rPr lang="en-US" smtClean="0"/>
              <a:t>11/28/2025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588120890"/>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7B66AD-7C08-490A-ADA4-B47E10FB2407}" type="datetime1">
              <a:rPr lang="en-US" smtClean="0"/>
              <a:t>11/28/2025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389578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B95027-4255-49E7-9841-CD21BCC99996}" type="datetime1">
              <a:rPr lang="en-US" smtClean="0"/>
              <a:t>11/28/2025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231784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DA38F49-B3E2-4BF0-BEC7-C30D34ABBB8D}" type="datetime1">
              <a:rPr lang="en-US" smtClean="0"/>
              <a:t>11/28/2025</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0C12960-6E85-460F-B6E3-5B82CB31AF3D}" type="slidenum">
              <a:rPr lang="en-US" smtClean="0"/>
              <a:t>‹#›</a:t>
            </a:fld>
            <a:endParaRPr lang="en-US"/>
          </a:p>
        </p:txBody>
      </p:sp>
    </p:spTree>
    <p:extLst>
      <p:ext uri="{BB962C8B-B14F-4D97-AF65-F5344CB8AC3E}">
        <p14:creationId xmlns:p14="http://schemas.microsoft.com/office/powerpoint/2010/main" val="3906397061"/>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 id="2147483688" r:id="rId14"/>
    <p:sldLayoutId id="2147483689" r:id="rId15"/>
    <p:sldLayoutId id="2147483690"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2E2BB-98CB-D964-DBD3-F1998359EDFE}"/>
              </a:ext>
            </a:extLst>
          </p:cNvPr>
          <p:cNvSpPr>
            <a:spLocks noGrp="1"/>
          </p:cNvSpPr>
          <p:nvPr>
            <p:ph type="ctrTitle"/>
          </p:nvPr>
        </p:nvSpPr>
        <p:spPr>
          <a:xfrm>
            <a:off x="8074324" y="1346254"/>
            <a:ext cx="3184226" cy="2854271"/>
          </a:xfrm>
        </p:spPr>
        <p:txBody>
          <a:bodyPr anchor="b">
            <a:normAutofit/>
          </a:bodyPr>
          <a:lstStyle/>
          <a:p>
            <a:r>
              <a:rPr lang="en-GB" sz="2400" b="1" dirty="0"/>
              <a:t>MEET YOUR GOVERNORS/PTFA</a:t>
            </a:r>
          </a:p>
        </p:txBody>
      </p:sp>
      <p:pic>
        <p:nvPicPr>
          <p:cNvPr id="6" name="Picture 5" descr="A red and grey shield with a tree and white text&#10;&#10;AI-generated content may be incorrect.">
            <a:extLst>
              <a:ext uri="{FF2B5EF4-FFF2-40B4-BE49-F238E27FC236}">
                <a16:creationId xmlns:a16="http://schemas.microsoft.com/office/drawing/2014/main" id="{FC2458FD-96EE-293A-3987-81E054BB6F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6308" y="1530315"/>
            <a:ext cx="3255264" cy="3882052"/>
          </a:xfrm>
          <a:prstGeom prst="rect">
            <a:avLst/>
          </a:prstGeom>
          <a:noFill/>
          <a:effectLst>
            <a:glow rad="139700">
              <a:schemeClr val="accent3">
                <a:satMod val="175000"/>
                <a:alpha val="40000"/>
              </a:schemeClr>
            </a:glow>
          </a:effectLst>
        </p:spPr>
      </p:pic>
      <p:pic>
        <p:nvPicPr>
          <p:cNvPr id="4" name="Picture 3" descr="Abstract design of flower petals in pastel">
            <a:extLst>
              <a:ext uri="{FF2B5EF4-FFF2-40B4-BE49-F238E27FC236}">
                <a16:creationId xmlns:a16="http://schemas.microsoft.com/office/drawing/2014/main" id="{2DE1111B-F59F-612D-97D5-241F23B454BD}"/>
              </a:ext>
            </a:extLst>
          </p:cNvPr>
          <p:cNvPicPr>
            <a:picLocks noChangeAspect="1"/>
          </p:cNvPicPr>
          <p:nvPr/>
        </p:nvPicPr>
        <p:blipFill>
          <a:blip r:embed="rId3">
            <a:grayscl/>
          </a:blip>
          <a:srcRect t="14122"/>
          <a:stretch>
            <a:fillRect/>
          </a:stretch>
        </p:blipFill>
        <p:spPr>
          <a:xfrm>
            <a:off x="4287565" y="2555796"/>
            <a:ext cx="3255264" cy="1831089"/>
          </a:xfrm>
          <a:prstGeom prst="rect">
            <a:avLst/>
          </a:prstGeom>
        </p:spPr>
      </p:pic>
    </p:spTree>
    <p:extLst>
      <p:ext uri="{BB962C8B-B14F-4D97-AF65-F5344CB8AC3E}">
        <p14:creationId xmlns:p14="http://schemas.microsoft.com/office/powerpoint/2010/main" val="5640291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798CFF-EDC2-EF88-F62B-1689343CA404}"/>
              </a:ext>
            </a:extLst>
          </p:cNvPr>
          <p:cNvSpPr>
            <a:spLocks noGrp="1"/>
          </p:cNvSpPr>
          <p:nvPr>
            <p:ph type="title"/>
          </p:nvPr>
        </p:nvSpPr>
        <p:spPr>
          <a:xfrm>
            <a:off x="1286933" y="609600"/>
            <a:ext cx="10197494" cy="1099457"/>
          </a:xfrm>
        </p:spPr>
        <p:txBody>
          <a:bodyPr vert="horz" lIns="91440" tIns="45720" rIns="91440" bIns="45720" rtlCol="0">
            <a:normAutofit/>
          </a:bodyPr>
          <a:lstStyle/>
          <a:p>
            <a:r>
              <a:rPr lang="en-US" dirty="0"/>
              <a:t>Who are our Governors?</a:t>
            </a:r>
          </a:p>
        </p:txBody>
      </p:sp>
      <p:sp>
        <p:nvSpPr>
          <p:cNvPr id="8" name="Isosceles Triangle 7">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 name="Isosceles Triangle 8">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4">
            <a:extLst>
              <a:ext uri="{FF2B5EF4-FFF2-40B4-BE49-F238E27FC236}">
                <a16:creationId xmlns:a16="http://schemas.microsoft.com/office/drawing/2014/main" id="{B2C96DD5-259B-5B35-32F2-A135E3D8F147}"/>
              </a:ext>
            </a:extLst>
          </p:cNvPr>
          <p:cNvGraphicFramePr>
            <a:graphicFrameLocks noGrp="1"/>
          </p:cNvGraphicFramePr>
          <p:nvPr>
            <p:ph idx="1"/>
            <p:extLst>
              <p:ext uri="{D42A27DB-BD31-4B8C-83A1-F6EECF244321}">
                <p14:modId xmlns:p14="http://schemas.microsoft.com/office/powerpoint/2010/main" val="3950659408"/>
              </p:ext>
            </p:extLst>
          </p:nvPr>
        </p:nvGraphicFramePr>
        <p:xfrm>
          <a:off x="1286933" y="1530626"/>
          <a:ext cx="10033738" cy="4999382"/>
        </p:xfrm>
        <a:graphic>
          <a:graphicData uri="http://schemas.openxmlformats.org/drawingml/2006/table">
            <a:tbl>
              <a:tblPr firstRow="1" firstCol="1" bandRow="1">
                <a:tableStyleId>{8799B23B-EC83-4686-B30A-512413B5E67A}</a:tableStyleId>
              </a:tblPr>
              <a:tblGrid>
                <a:gridCol w="2306918">
                  <a:extLst>
                    <a:ext uri="{9D8B030D-6E8A-4147-A177-3AD203B41FA5}">
                      <a16:colId xmlns:a16="http://schemas.microsoft.com/office/drawing/2014/main" val="2747791032"/>
                    </a:ext>
                  </a:extLst>
                </a:gridCol>
                <a:gridCol w="6390456">
                  <a:extLst>
                    <a:ext uri="{9D8B030D-6E8A-4147-A177-3AD203B41FA5}">
                      <a16:colId xmlns:a16="http://schemas.microsoft.com/office/drawing/2014/main" val="59247886"/>
                    </a:ext>
                  </a:extLst>
                </a:gridCol>
                <a:gridCol w="1336364">
                  <a:extLst>
                    <a:ext uri="{9D8B030D-6E8A-4147-A177-3AD203B41FA5}">
                      <a16:colId xmlns:a16="http://schemas.microsoft.com/office/drawing/2014/main" val="3287740068"/>
                    </a:ext>
                  </a:extLst>
                </a:gridCol>
              </a:tblGrid>
              <a:tr h="250983">
                <a:tc rowSpan="2">
                  <a:txBody>
                    <a:bodyPr/>
                    <a:lstStyle/>
                    <a:p>
                      <a:pPr algn="l" fontAlgn="t">
                        <a:buNone/>
                      </a:pPr>
                      <a:r>
                        <a:rPr lang="en-US" sz="1200">
                          <a:effectLst/>
                        </a:rPr>
                        <a:t>NAME</a:t>
                      </a:r>
                      <a:endParaRPr lang="en-GB" sz="1400">
                        <a:effectLst/>
                        <a:latin typeface="Times New Roman" panose="02020603050405020304" pitchFamily="18" charset="0"/>
                        <a:ea typeface="Times New Roman" panose="02020603050405020304" pitchFamily="18" charset="0"/>
                      </a:endParaRPr>
                    </a:p>
                  </a:txBody>
                  <a:tcPr marL="25548" marR="25548" marT="0" marB="0"/>
                </a:tc>
                <a:tc>
                  <a:txBody>
                    <a:bodyPr/>
                    <a:lstStyle/>
                    <a:p>
                      <a:pPr algn="l">
                        <a:buNone/>
                      </a:pPr>
                      <a:r>
                        <a:rPr lang="en-US" sz="1200">
                          <a:effectLst/>
                        </a:rPr>
                        <a:t>POSITION &amp; RESPONSIBILITIES</a:t>
                      </a:r>
                      <a:endParaRPr lang="en-GB" sz="1400">
                        <a:effectLst/>
                        <a:latin typeface="Times New Roman" panose="02020603050405020304" pitchFamily="18" charset="0"/>
                        <a:ea typeface="Times New Roman" panose="02020603050405020304" pitchFamily="18" charset="0"/>
                      </a:endParaRPr>
                    </a:p>
                  </a:txBody>
                  <a:tcPr marL="25548" marR="25548" marT="0" marB="0"/>
                </a:tc>
                <a:tc>
                  <a:txBody>
                    <a:bodyPr/>
                    <a:lstStyle/>
                    <a:p>
                      <a:pPr algn="l">
                        <a:buNone/>
                      </a:pPr>
                      <a:r>
                        <a:rPr lang="en-US" sz="1200">
                          <a:effectLst/>
                        </a:rPr>
                        <a:t>Class Link</a:t>
                      </a:r>
                      <a:endParaRPr lang="en-GB" sz="1400">
                        <a:effectLst/>
                        <a:latin typeface="Times New Roman" panose="02020603050405020304" pitchFamily="18" charset="0"/>
                        <a:ea typeface="Times New Roman" panose="02020603050405020304" pitchFamily="18" charset="0"/>
                      </a:endParaRPr>
                    </a:p>
                  </a:txBody>
                  <a:tcPr marL="25548" marR="25548" marT="0" marB="0"/>
                </a:tc>
                <a:extLst>
                  <a:ext uri="{0D108BD9-81ED-4DB2-BD59-A6C34878D82A}">
                    <a16:rowId xmlns:a16="http://schemas.microsoft.com/office/drawing/2014/main" val="739218180"/>
                  </a:ext>
                </a:extLst>
              </a:tr>
              <a:tr h="269873">
                <a:tc vMerge="1">
                  <a:txBody>
                    <a:bodyPr/>
                    <a:lstStyle/>
                    <a:p>
                      <a:endParaRPr lang="en-GB"/>
                    </a:p>
                  </a:txBody>
                  <a:tcPr/>
                </a:tc>
                <a:tc gridSpan="2">
                  <a:txBody>
                    <a:bodyPr/>
                    <a:lstStyle/>
                    <a:p>
                      <a:pPr algn="ctr">
                        <a:buNone/>
                      </a:pPr>
                      <a:endParaRPr lang="en-GB" sz="1400">
                        <a:effectLst/>
                        <a:latin typeface="Times New Roman" panose="02020603050405020304" pitchFamily="18" charset="0"/>
                        <a:ea typeface="Times New Roman" panose="02020603050405020304" pitchFamily="18" charset="0"/>
                      </a:endParaRPr>
                    </a:p>
                  </a:txBody>
                  <a:tcPr marL="25548" marR="25548" marT="0" marB="0"/>
                </a:tc>
                <a:tc hMerge="1">
                  <a:txBody>
                    <a:bodyPr/>
                    <a:lstStyle/>
                    <a:p>
                      <a:endParaRPr lang="en-GB"/>
                    </a:p>
                  </a:txBody>
                  <a:tcPr/>
                </a:tc>
                <a:extLst>
                  <a:ext uri="{0D108BD9-81ED-4DB2-BD59-A6C34878D82A}">
                    <a16:rowId xmlns:a16="http://schemas.microsoft.com/office/drawing/2014/main" val="3986701529"/>
                  </a:ext>
                </a:extLst>
              </a:tr>
              <a:tr h="655791">
                <a:tc>
                  <a:txBody>
                    <a:bodyPr/>
                    <a:lstStyle/>
                    <a:p>
                      <a:pPr algn="l" fontAlgn="t">
                        <a:buNone/>
                      </a:pPr>
                      <a:r>
                        <a:rPr lang="en-US" sz="1200">
                          <a:effectLst/>
                        </a:rPr>
                        <a:t>Mrs Youngblood/</a:t>
                      </a:r>
                    </a:p>
                    <a:p>
                      <a:pPr algn="l" fontAlgn="t">
                        <a:buNone/>
                      </a:pPr>
                      <a:r>
                        <a:rPr lang="en-US" sz="1200">
                          <a:effectLst/>
                        </a:rPr>
                        <a:t>Mr Shrimplin</a:t>
                      </a:r>
                      <a:endParaRPr lang="en-GB" sz="1400">
                        <a:effectLst/>
                      </a:endParaRPr>
                    </a:p>
                    <a:p>
                      <a:pPr algn="l" fontAlgn="t">
                        <a:buNone/>
                      </a:pPr>
                      <a:r>
                        <a:rPr lang="en-US" sz="1200">
                          <a:effectLst/>
                        </a:rPr>
                        <a:t> </a:t>
                      </a:r>
                      <a:endParaRPr lang="en-GB" sz="1400">
                        <a:effectLst/>
                        <a:latin typeface="Times New Roman" panose="02020603050405020304" pitchFamily="18" charset="0"/>
                        <a:ea typeface="Times New Roman" panose="02020603050405020304" pitchFamily="18" charset="0"/>
                      </a:endParaRPr>
                    </a:p>
                  </a:txBody>
                  <a:tcPr marL="25548" marR="25548" marT="0" marB="0"/>
                </a:tc>
                <a:tc>
                  <a:txBody>
                    <a:bodyPr/>
                    <a:lstStyle/>
                    <a:p>
                      <a:pPr algn="l" fontAlgn="t">
                        <a:buNone/>
                      </a:pPr>
                      <a:r>
                        <a:rPr lang="en-US" sz="1200">
                          <a:effectLst/>
                        </a:rPr>
                        <a:t>Staff Governors</a:t>
                      </a:r>
                      <a:endParaRPr lang="en-GB" sz="1400">
                        <a:effectLst/>
                        <a:latin typeface="Times New Roman" panose="02020603050405020304" pitchFamily="18" charset="0"/>
                        <a:ea typeface="Times New Roman" panose="02020603050405020304" pitchFamily="18" charset="0"/>
                      </a:endParaRPr>
                    </a:p>
                  </a:txBody>
                  <a:tcPr marL="25548" marR="25548" marT="0" marB="0"/>
                </a:tc>
                <a:tc>
                  <a:txBody>
                    <a:bodyPr/>
                    <a:lstStyle/>
                    <a:p>
                      <a:pPr algn="l">
                        <a:buNone/>
                      </a:pPr>
                      <a:r>
                        <a:rPr lang="en-US" sz="1200">
                          <a:effectLst/>
                        </a:rPr>
                        <a:t>-</a:t>
                      </a:r>
                      <a:endParaRPr lang="en-GB" sz="1400">
                        <a:effectLst/>
                        <a:latin typeface="Times New Roman" panose="02020603050405020304" pitchFamily="18" charset="0"/>
                        <a:ea typeface="Times New Roman" panose="02020603050405020304" pitchFamily="18" charset="0"/>
                      </a:endParaRPr>
                    </a:p>
                  </a:txBody>
                  <a:tcPr marL="25548" marR="25548" marT="0" marB="0"/>
                </a:tc>
                <a:extLst>
                  <a:ext uri="{0D108BD9-81ED-4DB2-BD59-A6C34878D82A}">
                    <a16:rowId xmlns:a16="http://schemas.microsoft.com/office/drawing/2014/main" val="1217746707"/>
                  </a:ext>
                </a:extLst>
              </a:tr>
              <a:tr h="655791">
                <a:tc>
                  <a:txBody>
                    <a:bodyPr/>
                    <a:lstStyle/>
                    <a:p>
                      <a:pPr algn="l" fontAlgn="t">
                        <a:buNone/>
                      </a:pPr>
                      <a:r>
                        <a:rPr lang="en-US" sz="1200">
                          <a:effectLst/>
                        </a:rPr>
                        <a:t>Rob Fryer (Co-opted)</a:t>
                      </a:r>
                      <a:endParaRPr lang="en-GB" sz="1400">
                        <a:effectLst/>
                        <a:latin typeface="Times New Roman" panose="02020603050405020304" pitchFamily="18" charset="0"/>
                        <a:ea typeface="Times New Roman" panose="02020603050405020304" pitchFamily="18" charset="0"/>
                      </a:endParaRPr>
                    </a:p>
                  </a:txBody>
                  <a:tcPr marL="25548" marR="25548" marT="0" marB="0"/>
                </a:tc>
                <a:tc>
                  <a:txBody>
                    <a:bodyPr/>
                    <a:lstStyle/>
                    <a:p>
                      <a:pPr algn="l" fontAlgn="t">
                        <a:buNone/>
                      </a:pPr>
                      <a:r>
                        <a:rPr lang="en-US" sz="1200" b="1" dirty="0">
                          <a:effectLst/>
                        </a:rPr>
                        <a:t>Chair of FGB </a:t>
                      </a:r>
                      <a:endParaRPr lang="en-GB" sz="1400" b="1" dirty="0">
                        <a:effectLst/>
                      </a:endParaRPr>
                    </a:p>
                    <a:p>
                      <a:pPr algn="l" fontAlgn="t">
                        <a:buNone/>
                      </a:pPr>
                      <a:r>
                        <a:rPr lang="en-US" sz="1200" dirty="0">
                          <a:effectLst/>
                        </a:rPr>
                        <a:t>Safeguarding incl. monitoring and filtering/ Attendance</a:t>
                      </a:r>
                      <a:endParaRPr lang="en-GB" sz="1400" dirty="0">
                        <a:effectLst/>
                      </a:endParaRPr>
                    </a:p>
                    <a:p>
                      <a:pPr algn="l" fontAlgn="t">
                        <a:buNone/>
                      </a:pPr>
                      <a:r>
                        <a:rPr lang="en-US" sz="1200" dirty="0">
                          <a:effectLst/>
                        </a:rPr>
                        <a:t> </a:t>
                      </a:r>
                      <a:endParaRPr lang="en-GB" sz="1400" dirty="0">
                        <a:effectLst/>
                        <a:latin typeface="Times New Roman" panose="02020603050405020304" pitchFamily="18" charset="0"/>
                        <a:ea typeface="Times New Roman" panose="02020603050405020304" pitchFamily="18" charset="0"/>
                      </a:endParaRPr>
                    </a:p>
                  </a:txBody>
                  <a:tcPr marL="25548" marR="25548" marT="0" marB="0"/>
                </a:tc>
                <a:tc>
                  <a:txBody>
                    <a:bodyPr/>
                    <a:lstStyle/>
                    <a:p>
                      <a:pPr algn="l">
                        <a:buNone/>
                      </a:pPr>
                      <a:r>
                        <a:rPr lang="en-US" sz="1200">
                          <a:effectLst/>
                        </a:rPr>
                        <a:t>Y2</a:t>
                      </a:r>
                      <a:endParaRPr lang="en-GB" sz="1400">
                        <a:effectLst/>
                        <a:latin typeface="Times New Roman" panose="02020603050405020304" pitchFamily="18" charset="0"/>
                        <a:ea typeface="Times New Roman" panose="02020603050405020304" pitchFamily="18" charset="0"/>
                      </a:endParaRPr>
                    </a:p>
                  </a:txBody>
                  <a:tcPr marL="25548" marR="25548" marT="0" marB="0"/>
                </a:tc>
                <a:extLst>
                  <a:ext uri="{0D108BD9-81ED-4DB2-BD59-A6C34878D82A}">
                    <a16:rowId xmlns:a16="http://schemas.microsoft.com/office/drawing/2014/main" val="462448889"/>
                  </a:ext>
                </a:extLst>
              </a:tr>
              <a:tr h="655791">
                <a:tc>
                  <a:txBody>
                    <a:bodyPr/>
                    <a:lstStyle/>
                    <a:p>
                      <a:pPr algn="l" fontAlgn="t">
                        <a:buNone/>
                      </a:pPr>
                      <a:r>
                        <a:rPr lang="en-US" sz="1200" dirty="0">
                          <a:effectLst/>
                        </a:rPr>
                        <a:t>Kate McLeod </a:t>
                      </a:r>
                      <a:r>
                        <a:rPr lang="en-US" sz="1400" dirty="0">
                          <a:effectLst/>
                        </a:rPr>
                        <a:t>(Co-opted)</a:t>
                      </a:r>
                      <a:endParaRPr lang="en-GB" sz="1400" dirty="0">
                        <a:effectLst/>
                        <a:latin typeface="Times New Roman" panose="02020603050405020304" pitchFamily="18" charset="0"/>
                        <a:ea typeface="Times New Roman" panose="02020603050405020304" pitchFamily="18" charset="0"/>
                      </a:endParaRPr>
                    </a:p>
                  </a:txBody>
                  <a:tcPr marL="25548" marR="25548" marT="0" marB="0"/>
                </a:tc>
                <a:tc>
                  <a:txBody>
                    <a:bodyPr/>
                    <a:lstStyle/>
                    <a:p>
                      <a:pPr algn="l" fontAlgn="t">
                        <a:buNone/>
                      </a:pPr>
                      <a:r>
                        <a:rPr lang="en-US" sz="1200" b="1">
                          <a:effectLst/>
                        </a:rPr>
                        <a:t>Vice Chair of FGB </a:t>
                      </a:r>
                    </a:p>
                    <a:p>
                      <a:pPr algn="l" fontAlgn="t">
                        <a:buNone/>
                      </a:pPr>
                      <a:r>
                        <a:rPr lang="en-US" sz="1200">
                          <a:effectLst/>
                        </a:rPr>
                        <a:t>Finance/SFVS/ /Chair of FWG /HT performance</a:t>
                      </a:r>
                      <a:endParaRPr lang="en-GB" sz="1400">
                        <a:effectLst/>
                      </a:endParaRPr>
                    </a:p>
                    <a:p>
                      <a:pPr algn="l" fontAlgn="t">
                        <a:buNone/>
                      </a:pPr>
                      <a:r>
                        <a:rPr lang="en-US" sz="1200">
                          <a:effectLst/>
                        </a:rPr>
                        <a:t> </a:t>
                      </a:r>
                      <a:endParaRPr lang="en-GB" sz="1400">
                        <a:effectLst/>
                        <a:latin typeface="Times New Roman" panose="02020603050405020304" pitchFamily="18" charset="0"/>
                        <a:ea typeface="Times New Roman" panose="02020603050405020304" pitchFamily="18" charset="0"/>
                      </a:endParaRPr>
                    </a:p>
                  </a:txBody>
                  <a:tcPr marL="25548" marR="25548" marT="0" marB="0"/>
                </a:tc>
                <a:tc>
                  <a:txBody>
                    <a:bodyPr/>
                    <a:lstStyle/>
                    <a:p>
                      <a:pPr algn="l">
                        <a:buNone/>
                      </a:pPr>
                      <a:r>
                        <a:rPr lang="en-US" sz="1200">
                          <a:effectLst/>
                        </a:rPr>
                        <a:t>EYFS/Y1</a:t>
                      </a:r>
                      <a:endParaRPr lang="en-GB" sz="1400">
                        <a:effectLst/>
                        <a:latin typeface="Times New Roman" panose="02020603050405020304" pitchFamily="18" charset="0"/>
                        <a:ea typeface="Times New Roman" panose="02020603050405020304" pitchFamily="18" charset="0"/>
                      </a:endParaRPr>
                    </a:p>
                  </a:txBody>
                  <a:tcPr marL="25548" marR="25548" marT="0" marB="0"/>
                </a:tc>
                <a:extLst>
                  <a:ext uri="{0D108BD9-81ED-4DB2-BD59-A6C34878D82A}">
                    <a16:rowId xmlns:a16="http://schemas.microsoft.com/office/drawing/2014/main" val="1707950103"/>
                  </a:ext>
                </a:extLst>
              </a:tr>
              <a:tr h="618454">
                <a:tc>
                  <a:txBody>
                    <a:bodyPr/>
                    <a:lstStyle/>
                    <a:p>
                      <a:pPr algn="l" fontAlgn="t">
                        <a:buNone/>
                      </a:pPr>
                      <a:r>
                        <a:rPr lang="en-US" sz="1200">
                          <a:effectLst/>
                        </a:rPr>
                        <a:t>Luke Hamm (Parent Gov)</a:t>
                      </a:r>
                      <a:endParaRPr lang="en-GB" sz="1400">
                        <a:effectLst/>
                        <a:latin typeface="Times New Roman" panose="02020603050405020304" pitchFamily="18" charset="0"/>
                        <a:ea typeface="Times New Roman" panose="02020603050405020304" pitchFamily="18" charset="0"/>
                      </a:endParaRPr>
                    </a:p>
                  </a:txBody>
                  <a:tcPr marL="25548" marR="25548" marT="0" marB="0"/>
                </a:tc>
                <a:tc>
                  <a:txBody>
                    <a:bodyPr/>
                    <a:lstStyle/>
                    <a:p>
                      <a:pPr algn="l">
                        <a:buNone/>
                      </a:pPr>
                      <a:r>
                        <a:rPr lang="en-US" sz="1200">
                          <a:effectLst/>
                        </a:rPr>
                        <a:t>FWG/Science/Comms/Wellbeing/  School Council</a:t>
                      </a:r>
                      <a:endParaRPr lang="en-GB" sz="1400">
                        <a:effectLst/>
                        <a:latin typeface="Times New Roman" panose="02020603050405020304" pitchFamily="18" charset="0"/>
                        <a:ea typeface="Times New Roman" panose="02020603050405020304" pitchFamily="18" charset="0"/>
                      </a:endParaRPr>
                    </a:p>
                  </a:txBody>
                  <a:tcPr marL="25548" marR="25548" marT="0" marB="0"/>
                </a:tc>
                <a:tc>
                  <a:txBody>
                    <a:bodyPr/>
                    <a:lstStyle/>
                    <a:p>
                      <a:pPr algn="l">
                        <a:buNone/>
                      </a:pPr>
                      <a:r>
                        <a:rPr lang="en-US" sz="1200" dirty="0">
                          <a:effectLst/>
                        </a:rPr>
                        <a:t>Y6</a:t>
                      </a:r>
                    </a:p>
                    <a:p>
                      <a:pPr algn="l">
                        <a:buNone/>
                      </a:pPr>
                      <a:endParaRPr lang="en-US" sz="1200" dirty="0">
                        <a:effectLst/>
                      </a:endParaRPr>
                    </a:p>
                    <a:p>
                      <a:pPr algn="l">
                        <a:buNone/>
                      </a:pPr>
                      <a:endParaRPr lang="en-GB" sz="1400" dirty="0">
                        <a:effectLst/>
                        <a:latin typeface="Times New Roman" panose="02020603050405020304" pitchFamily="18" charset="0"/>
                        <a:ea typeface="Times New Roman" panose="02020603050405020304" pitchFamily="18" charset="0"/>
                      </a:endParaRPr>
                    </a:p>
                  </a:txBody>
                  <a:tcPr marL="25548" marR="25548" marT="0" marB="0"/>
                </a:tc>
                <a:extLst>
                  <a:ext uri="{0D108BD9-81ED-4DB2-BD59-A6C34878D82A}">
                    <a16:rowId xmlns:a16="http://schemas.microsoft.com/office/drawing/2014/main" val="1402606860"/>
                  </a:ext>
                </a:extLst>
              </a:tr>
              <a:tr h="618454">
                <a:tc>
                  <a:txBody>
                    <a:bodyPr/>
                    <a:lstStyle/>
                    <a:p>
                      <a:pPr algn="l" fontAlgn="t">
                        <a:buNone/>
                      </a:pPr>
                      <a:r>
                        <a:rPr lang="en-US" sz="1200">
                          <a:effectLst/>
                        </a:rPr>
                        <a:t>Chris Leyland (Parent Gov)</a:t>
                      </a:r>
                      <a:endParaRPr lang="en-GB" sz="1400">
                        <a:effectLst/>
                        <a:latin typeface="Times New Roman" panose="02020603050405020304" pitchFamily="18" charset="0"/>
                        <a:ea typeface="Times New Roman" panose="02020603050405020304" pitchFamily="18" charset="0"/>
                      </a:endParaRPr>
                    </a:p>
                  </a:txBody>
                  <a:tcPr marL="25548" marR="25548" marT="0" marB="0"/>
                </a:tc>
                <a:tc>
                  <a:txBody>
                    <a:bodyPr/>
                    <a:lstStyle/>
                    <a:p>
                      <a:pPr algn="l" fontAlgn="t">
                        <a:buNone/>
                      </a:pPr>
                      <a:r>
                        <a:rPr lang="en-US" sz="1200">
                          <a:effectLst/>
                        </a:rPr>
                        <a:t>English (Writing/Spelling)</a:t>
                      </a:r>
                      <a:endParaRPr lang="en-GB" sz="1400">
                        <a:effectLst/>
                      </a:endParaRPr>
                    </a:p>
                    <a:p>
                      <a:pPr algn="l">
                        <a:buNone/>
                      </a:pPr>
                      <a:r>
                        <a:rPr lang="en-US" sz="1200">
                          <a:effectLst/>
                        </a:rPr>
                        <a:t>English (Reading/Phonics)</a:t>
                      </a:r>
                      <a:endParaRPr lang="en-GB" sz="1400">
                        <a:effectLst/>
                        <a:latin typeface="Times New Roman" panose="02020603050405020304" pitchFamily="18" charset="0"/>
                        <a:ea typeface="Times New Roman" panose="02020603050405020304" pitchFamily="18" charset="0"/>
                      </a:endParaRPr>
                    </a:p>
                  </a:txBody>
                  <a:tcPr marL="25548" marR="25548" marT="0" marB="0"/>
                </a:tc>
                <a:tc>
                  <a:txBody>
                    <a:bodyPr/>
                    <a:lstStyle/>
                    <a:p>
                      <a:pPr algn="l">
                        <a:buNone/>
                      </a:pPr>
                      <a:r>
                        <a:rPr lang="en-US" sz="1200" dirty="0">
                          <a:effectLst/>
                        </a:rPr>
                        <a:t>Y4</a:t>
                      </a:r>
                    </a:p>
                    <a:p>
                      <a:pPr algn="l">
                        <a:buNone/>
                      </a:pPr>
                      <a:endParaRPr lang="en-US" sz="1200" dirty="0">
                        <a:effectLst/>
                        <a:latin typeface="Times New Roman" panose="02020603050405020304" pitchFamily="18" charset="0"/>
                        <a:ea typeface="Times New Roman" panose="02020603050405020304" pitchFamily="18" charset="0"/>
                      </a:endParaRPr>
                    </a:p>
                    <a:p>
                      <a:pPr algn="l">
                        <a:buNone/>
                      </a:pPr>
                      <a:endParaRPr lang="en-GB" sz="1400" dirty="0">
                        <a:effectLst/>
                        <a:latin typeface="Times New Roman" panose="02020603050405020304" pitchFamily="18" charset="0"/>
                        <a:ea typeface="Times New Roman" panose="02020603050405020304" pitchFamily="18" charset="0"/>
                      </a:endParaRPr>
                    </a:p>
                  </a:txBody>
                  <a:tcPr marL="25548" marR="25548" marT="0" marB="0"/>
                </a:tc>
                <a:extLst>
                  <a:ext uri="{0D108BD9-81ED-4DB2-BD59-A6C34878D82A}">
                    <a16:rowId xmlns:a16="http://schemas.microsoft.com/office/drawing/2014/main" val="465925460"/>
                  </a:ext>
                </a:extLst>
              </a:tr>
              <a:tr h="618454">
                <a:tc>
                  <a:txBody>
                    <a:bodyPr/>
                    <a:lstStyle/>
                    <a:p>
                      <a:pPr algn="l" fontAlgn="t">
                        <a:buNone/>
                      </a:pPr>
                      <a:r>
                        <a:rPr lang="en-US" sz="1200">
                          <a:effectLst/>
                        </a:rPr>
                        <a:t>Christian Howe </a:t>
                      </a:r>
                      <a:r>
                        <a:rPr lang="en-US" sz="1400">
                          <a:effectLst/>
                        </a:rPr>
                        <a:t>(Co-opted)</a:t>
                      </a:r>
                      <a:endParaRPr lang="en-GB" sz="1400">
                        <a:effectLst/>
                        <a:latin typeface="Times New Roman" panose="02020603050405020304" pitchFamily="18" charset="0"/>
                        <a:ea typeface="Times New Roman" panose="02020603050405020304" pitchFamily="18" charset="0"/>
                      </a:endParaRPr>
                    </a:p>
                  </a:txBody>
                  <a:tcPr marL="25548" marR="25548" marT="0" marB="0"/>
                </a:tc>
                <a:tc>
                  <a:txBody>
                    <a:bodyPr/>
                    <a:lstStyle/>
                    <a:p>
                      <a:pPr algn="l" fontAlgn="t">
                        <a:buNone/>
                      </a:pPr>
                      <a:r>
                        <a:rPr lang="en-US" sz="1200">
                          <a:effectLst/>
                        </a:rPr>
                        <a:t>P.E / Premises and H&amp;S/  Pay &amp; personnel committee</a:t>
                      </a:r>
                      <a:endParaRPr lang="en-GB" sz="1400">
                        <a:effectLst/>
                      </a:endParaRPr>
                    </a:p>
                    <a:p>
                      <a:pPr algn="l" fontAlgn="t">
                        <a:buNone/>
                      </a:pPr>
                      <a:r>
                        <a:rPr lang="en-US" sz="1200">
                          <a:effectLst/>
                        </a:rPr>
                        <a:t> </a:t>
                      </a:r>
                      <a:endParaRPr lang="en-GB" sz="1400">
                        <a:effectLst/>
                        <a:latin typeface="Times New Roman" panose="02020603050405020304" pitchFamily="18" charset="0"/>
                        <a:ea typeface="Times New Roman" panose="02020603050405020304" pitchFamily="18" charset="0"/>
                      </a:endParaRPr>
                    </a:p>
                  </a:txBody>
                  <a:tcPr marL="25548" marR="25548" marT="0" marB="0"/>
                </a:tc>
                <a:tc>
                  <a:txBody>
                    <a:bodyPr/>
                    <a:lstStyle/>
                    <a:p>
                      <a:pPr algn="l">
                        <a:buNone/>
                      </a:pPr>
                      <a:r>
                        <a:rPr lang="en-US" sz="1200" dirty="0">
                          <a:effectLst/>
                        </a:rPr>
                        <a:t>Y3</a:t>
                      </a:r>
                    </a:p>
                    <a:p>
                      <a:pPr algn="l">
                        <a:buNone/>
                      </a:pPr>
                      <a:endParaRPr lang="en-US" sz="1200" dirty="0">
                        <a:effectLst/>
                        <a:latin typeface="Times New Roman" panose="02020603050405020304" pitchFamily="18" charset="0"/>
                        <a:ea typeface="Times New Roman" panose="02020603050405020304" pitchFamily="18" charset="0"/>
                      </a:endParaRPr>
                    </a:p>
                    <a:p>
                      <a:pPr algn="l">
                        <a:buNone/>
                      </a:pPr>
                      <a:endParaRPr lang="en-GB" sz="1400" dirty="0">
                        <a:effectLst/>
                        <a:latin typeface="Times New Roman" panose="02020603050405020304" pitchFamily="18" charset="0"/>
                        <a:ea typeface="Times New Roman" panose="02020603050405020304" pitchFamily="18" charset="0"/>
                      </a:endParaRPr>
                    </a:p>
                  </a:txBody>
                  <a:tcPr marL="25548" marR="25548" marT="0" marB="0"/>
                </a:tc>
                <a:extLst>
                  <a:ext uri="{0D108BD9-81ED-4DB2-BD59-A6C34878D82A}">
                    <a16:rowId xmlns:a16="http://schemas.microsoft.com/office/drawing/2014/main" val="2427140453"/>
                  </a:ext>
                </a:extLst>
              </a:tr>
              <a:tr h="655791">
                <a:tc>
                  <a:txBody>
                    <a:bodyPr/>
                    <a:lstStyle/>
                    <a:p>
                      <a:pPr algn="l" fontAlgn="t">
                        <a:buNone/>
                      </a:pPr>
                      <a:r>
                        <a:rPr lang="en-US" sz="1200" dirty="0">
                          <a:effectLst/>
                        </a:rPr>
                        <a:t>Joseph Fielder </a:t>
                      </a:r>
                      <a:r>
                        <a:rPr lang="en-US" sz="1400" dirty="0">
                          <a:effectLst/>
                        </a:rPr>
                        <a:t>(Co-opted)</a:t>
                      </a:r>
                      <a:endParaRPr lang="en-GB" sz="1400" dirty="0">
                        <a:effectLst/>
                        <a:latin typeface="Times New Roman" panose="02020603050405020304" pitchFamily="18" charset="0"/>
                        <a:ea typeface="Times New Roman" panose="02020603050405020304" pitchFamily="18" charset="0"/>
                      </a:endParaRPr>
                    </a:p>
                  </a:txBody>
                  <a:tcPr marL="25548" marR="25548" marT="0" marB="0"/>
                </a:tc>
                <a:tc>
                  <a:txBody>
                    <a:bodyPr/>
                    <a:lstStyle/>
                    <a:p>
                      <a:pPr algn="l" fontAlgn="t">
                        <a:buNone/>
                      </a:pPr>
                      <a:r>
                        <a:rPr lang="en-US" sz="1200" dirty="0" err="1">
                          <a:effectLst/>
                        </a:rPr>
                        <a:t>Maths</a:t>
                      </a:r>
                      <a:r>
                        <a:rPr lang="en-US" sz="1200" dirty="0">
                          <a:effectLst/>
                        </a:rPr>
                        <a:t>, SEND (inclusion/disadvantage (PP)</a:t>
                      </a:r>
                      <a:endParaRPr lang="en-GB" sz="1400" dirty="0">
                        <a:effectLst/>
                      </a:endParaRPr>
                    </a:p>
                    <a:p>
                      <a:pPr algn="l" fontAlgn="t">
                        <a:buNone/>
                      </a:pPr>
                      <a:r>
                        <a:rPr lang="en-US" sz="1200" dirty="0">
                          <a:effectLst/>
                        </a:rPr>
                        <a:t> </a:t>
                      </a:r>
                      <a:endParaRPr lang="en-GB" sz="1400" dirty="0">
                        <a:effectLst/>
                      </a:endParaRPr>
                    </a:p>
                    <a:p>
                      <a:pPr algn="l" fontAlgn="t">
                        <a:buNone/>
                      </a:pPr>
                      <a:r>
                        <a:rPr lang="en-US" sz="1200" dirty="0">
                          <a:effectLst/>
                        </a:rPr>
                        <a:t> </a:t>
                      </a:r>
                      <a:endParaRPr lang="en-GB" sz="1400" dirty="0">
                        <a:effectLst/>
                        <a:latin typeface="Times New Roman" panose="02020603050405020304" pitchFamily="18" charset="0"/>
                        <a:ea typeface="Times New Roman" panose="02020603050405020304" pitchFamily="18" charset="0"/>
                      </a:endParaRPr>
                    </a:p>
                  </a:txBody>
                  <a:tcPr marL="25548" marR="25548" marT="0" marB="0"/>
                </a:tc>
                <a:tc>
                  <a:txBody>
                    <a:bodyPr/>
                    <a:lstStyle/>
                    <a:p>
                      <a:pPr algn="l">
                        <a:buNone/>
                      </a:pPr>
                      <a:r>
                        <a:rPr lang="en-US" sz="1200" dirty="0">
                          <a:effectLst/>
                        </a:rPr>
                        <a:t>Y5</a:t>
                      </a:r>
                      <a:endParaRPr lang="en-GB" sz="1400" dirty="0">
                        <a:effectLst/>
                        <a:latin typeface="Times New Roman" panose="02020603050405020304" pitchFamily="18" charset="0"/>
                        <a:ea typeface="Times New Roman" panose="02020603050405020304" pitchFamily="18" charset="0"/>
                      </a:endParaRPr>
                    </a:p>
                  </a:txBody>
                  <a:tcPr marL="25548" marR="25548" marT="0" marB="0"/>
                </a:tc>
                <a:extLst>
                  <a:ext uri="{0D108BD9-81ED-4DB2-BD59-A6C34878D82A}">
                    <a16:rowId xmlns:a16="http://schemas.microsoft.com/office/drawing/2014/main" val="550246446"/>
                  </a:ext>
                </a:extLst>
              </a:tr>
            </a:tbl>
          </a:graphicData>
        </a:graphic>
      </p:graphicFrame>
    </p:spTree>
    <p:extLst>
      <p:ext uri="{BB962C8B-B14F-4D97-AF65-F5344CB8AC3E}">
        <p14:creationId xmlns:p14="http://schemas.microsoft.com/office/powerpoint/2010/main" val="28659136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8F7BF-01DD-F1CB-CF07-CA1A695941E8}"/>
              </a:ext>
            </a:extLst>
          </p:cNvPr>
          <p:cNvSpPr>
            <a:spLocks noGrp="1"/>
          </p:cNvSpPr>
          <p:nvPr>
            <p:ph type="title"/>
          </p:nvPr>
        </p:nvSpPr>
        <p:spPr>
          <a:xfrm>
            <a:off x="640080" y="1371601"/>
            <a:ext cx="4297680" cy="1789608"/>
          </a:xfrm>
        </p:spPr>
        <p:txBody>
          <a:bodyPr anchor="t">
            <a:normAutofit/>
          </a:bodyPr>
          <a:lstStyle/>
          <a:p>
            <a:pPr>
              <a:lnSpc>
                <a:spcPct val="90000"/>
              </a:lnSpc>
            </a:pPr>
            <a:r>
              <a:rPr lang="en-GB"/>
              <a:t>Governors</a:t>
            </a:r>
            <a:br>
              <a:rPr lang="en-GB"/>
            </a:br>
            <a:r>
              <a:rPr lang="en-GB"/>
              <a:t>What School Governors Do</a:t>
            </a:r>
          </a:p>
        </p:txBody>
      </p:sp>
      <p:sp>
        <p:nvSpPr>
          <p:cNvPr id="3" name="Content Placeholder 2">
            <a:extLst>
              <a:ext uri="{FF2B5EF4-FFF2-40B4-BE49-F238E27FC236}">
                <a16:creationId xmlns:a16="http://schemas.microsoft.com/office/drawing/2014/main" id="{48B7B076-57F4-72FE-F96F-6A7E23031AEE}"/>
              </a:ext>
            </a:extLst>
          </p:cNvPr>
          <p:cNvSpPr>
            <a:spLocks noGrp="1"/>
          </p:cNvSpPr>
          <p:nvPr>
            <p:ph idx="1"/>
          </p:nvPr>
        </p:nvSpPr>
        <p:spPr>
          <a:xfrm>
            <a:off x="5641848" y="1371602"/>
            <a:ext cx="5888736" cy="2390774"/>
          </a:xfrm>
        </p:spPr>
        <p:txBody>
          <a:bodyPr>
            <a:normAutofit/>
          </a:bodyPr>
          <a:lstStyle/>
          <a:p>
            <a:r>
              <a:rPr lang="en-GB" dirty="0"/>
              <a:t>School governors are volunteers who help make sure a primary school is well-run, safe and supports every child’s learning. </a:t>
            </a:r>
          </a:p>
          <a:p>
            <a:pPr marL="0" indent="0">
              <a:buNone/>
            </a:pPr>
            <a:endParaRPr lang="en-GB" dirty="0"/>
          </a:p>
          <a:p>
            <a:r>
              <a:rPr lang="en-GB" dirty="0"/>
              <a:t>They don’t manage the school day-to-day—but they provide guidance, oversight, and challenge where needed.</a:t>
            </a:r>
          </a:p>
        </p:txBody>
      </p:sp>
      <p:pic>
        <p:nvPicPr>
          <p:cNvPr id="16" name="Graphic 15" descr="Schoolhouse">
            <a:extLst>
              <a:ext uri="{FF2B5EF4-FFF2-40B4-BE49-F238E27FC236}">
                <a16:creationId xmlns:a16="http://schemas.microsoft.com/office/drawing/2014/main" id="{B03BEB64-A76D-CC9F-D609-A087C9E43BA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6280" y="3552264"/>
            <a:ext cx="2745660" cy="2745660"/>
          </a:xfrm>
          <a:prstGeom prst="rect">
            <a:avLst/>
          </a:prstGeom>
        </p:spPr>
      </p:pic>
    </p:spTree>
    <p:extLst>
      <p:ext uri="{BB962C8B-B14F-4D97-AF65-F5344CB8AC3E}">
        <p14:creationId xmlns:p14="http://schemas.microsoft.com/office/powerpoint/2010/main" val="3193182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48E65-DE27-3877-3CE2-6664072285B2}"/>
              </a:ext>
            </a:extLst>
          </p:cNvPr>
          <p:cNvSpPr>
            <a:spLocks noGrp="1"/>
          </p:cNvSpPr>
          <p:nvPr>
            <p:ph type="title"/>
          </p:nvPr>
        </p:nvSpPr>
        <p:spPr>
          <a:xfrm>
            <a:off x="640080" y="1371601"/>
            <a:ext cx="4297680" cy="1789608"/>
          </a:xfrm>
        </p:spPr>
        <p:txBody>
          <a:bodyPr anchor="t">
            <a:normAutofit/>
          </a:bodyPr>
          <a:lstStyle/>
          <a:p>
            <a:r>
              <a:rPr lang="en-GB" dirty="0"/>
              <a:t>How Governors Support Your Child’s School</a:t>
            </a:r>
          </a:p>
        </p:txBody>
      </p:sp>
      <p:sp>
        <p:nvSpPr>
          <p:cNvPr id="3" name="Content Placeholder 2">
            <a:extLst>
              <a:ext uri="{FF2B5EF4-FFF2-40B4-BE49-F238E27FC236}">
                <a16:creationId xmlns:a16="http://schemas.microsoft.com/office/drawing/2014/main" id="{512BB726-0D4D-E2EF-C52C-C195EFB2AE88}"/>
              </a:ext>
            </a:extLst>
          </p:cNvPr>
          <p:cNvSpPr>
            <a:spLocks noGrp="1"/>
          </p:cNvSpPr>
          <p:nvPr>
            <p:ph idx="1"/>
          </p:nvPr>
        </p:nvSpPr>
        <p:spPr>
          <a:xfrm>
            <a:off x="5641848" y="1371601"/>
            <a:ext cx="5888736" cy="4926323"/>
          </a:xfrm>
        </p:spPr>
        <p:txBody>
          <a:bodyPr>
            <a:normAutofit/>
          </a:bodyPr>
          <a:lstStyle/>
          <a:p>
            <a:pPr marL="0" indent="0">
              <a:lnSpc>
                <a:spcPct val="110000"/>
              </a:lnSpc>
              <a:buNone/>
            </a:pPr>
            <a:r>
              <a:rPr lang="en-GB" b="1" dirty="0"/>
              <a:t>1. Keep the School on the Right Track</a:t>
            </a:r>
          </a:p>
          <a:p>
            <a:pPr>
              <a:lnSpc>
                <a:spcPct val="110000"/>
              </a:lnSpc>
            </a:pPr>
            <a:r>
              <a:rPr lang="en-GB" dirty="0"/>
              <a:t>They help set the school’s priorities—like improving learning, behaviour, or wellbeing—and make sure the school is working towards them.</a:t>
            </a:r>
          </a:p>
          <a:p>
            <a:pPr marL="0" indent="0">
              <a:lnSpc>
                <a:spcPct val="110000"/>
              </a:lnSpc>
              <a:buNone/>
            </a:pPr>
            <a:r>
              <a:rPr lang="en-GB" b="1" dirty="0"/>
              <a:t>2. Check Children Are Learning Well</a:t>
            </a:r>
          </a:p>
          <a:p>
            <a:pPr>
              <a:lnSpc>
                <a:spcPct val="110000"/>
              </a:lnSpc>
            </a:pPr>
            <a:r>
              <a:rPr lang="en-GB" dirty="0"/>
              <a:t>Governors look at how pupils are doing, ask questions about progress and make sure the school is offering a strong curriculum.</a:t>
            </a:r>
          </a:p>
          <a:p>
            <a:pPr marL="0" indent="0">
              <a:lnSpc>
                <a:spcPct val="110000"/>
              </a:lnSpc>
              <a:buNone/>
            </a:pPr>
            <a:r>
              <a:rPr lang="en-GB" b="1" dirty="0"/>
              <a:t>3. Oversee the School Budget</a:t>
            </a:r>
          </a:p>
          <a:p>
            <a:pPr>
              <a:lnSpc>
                <a:spcPct val="110000"/>
              </a:lnSpc>
            </a:pPr>
            <a:r>
              <a:rPr lang="en-GB" dirty="0"/>
              <a:t>They help decide how money is spent so children have good teachers, resources and a safe environment.</a:t>
            </a:r>
          </a:p>
          <a:p>
            <a:pPr marL="0" indent="0">
              <a:lnSpc>
                <a:spcPct val="110000"/>
              </a:lnSpc>
              <a:buNone/>
            </a:pPr>
            <a:endParaRPr lang="en-GB" dirty="0"/>
          </a:p>
        </p:txBody>
      </p:sp>
      <p:pic>
        <p:nvPicPr>
          <p:cNvPr id="7" name="Graphic 6" descr="Books">
            <a:extLst>
              <a:ext uri="{FF2B5EF4-FFF2-40B4-BE49-F238E27FC236}">
                <a16:creationId xmlns:a16="http://schemas.microsoft.com/office/drawing/2014/main" id="{451224DF-8DF0-632D-95D9-922E90AE0AC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6280" y="3552264"/>
            <a:ext cx="2745660" cy="2745660"/>
          </a:xfrm>
          <a:prstGeom prst="rect">
            <a:avLst/>
          </a:prstGeom>
        </p:spPr>
      </p:pic>
    </p:spTree>
    <p:extLst>
      <p:ext uri="{BB962C8B-B14F-4D97-AF65-F5344CB8AC3E}">
        <p14:creationId xmlns:p14="http://schemas.microsoft.com/office/powerpoint/2010/main" val="4257204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7" name="Graphic 6" descr="Classroom">
            <a:extLst>
              <a:ext uri="{FF2B5EF4-FFF2-40B4-BE49-F238E27FC236}">
                <a16:creationId xmlns:a16="http://schemas.microsoft.com/office/drawing/2014/main" id="{36942F7E-FDF1-1865-A5B8-315611C0D68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3232" y="2857499"/>
            <a:ext cx="3125269" cy="3125269"/>
          </a:xfrm>
          <a:prstGeom prst="rect">
            <a:avLst/>
          </a:prstGeom>
        </p:spPr>
      </p:pic>
      <p:sp>
        <p:nvSpPr>
          <p:cNvPr id="3" name="Content Placeholder 2">
            <a:extLst>
              <a:ext uri="{FF2B5EF4-FFF2-40B4-BE49-F238E27FC236}">
                <a16:creationId xmlns:a16="http://schemas.microsoft.com/office/drawing/2014/main" id="{A7472B17-951D-DAF8-AAE3-DA3A862A1283}"/>
              </a:ext>
            </a:extLst>
          </p:cNvPr>
          <p:cNvSpPr>
            <a:spLocks noGrp="1"/>
          </p:cNvSpPr>
          <p:nvPr>
            <p:ph idx="1"/>
          </p:nvPr>
        </p:nvSpPr>
        <p:spPr>
          <a:xfrm>
            <a:off x="6400799" y="960119"/>
            <a:ext cx="5130210" cy="5022661"/>
          </a:xfrm>
        </p:spPr>
        <p:txBody>
          <a:bodyPr>
            <a:normAutofit/>
          </a:bodyPr>
          <a:lstStyle/>
          <a:p>
            <a:pPr marL="0" indent="0">
              <a:lnSpc>
                <a:spcPct val="110000"/>
              </a:lnSpc>
              <a:buNone/>
            </a:pPr>
            <a:r>
              <a:rPr lang="en-GB" b="1" dirty="0"/>
              <a:t>4. Support the Headteacher and Staff</a:t>
            </a:r>
            <a:endParaRPr lang="en-GB" b="1"/>
          </a:p>
          <a:p>
            <a:pPr>
              <a:lnSpc>
                <a:spcPct val="110000"/>
              </a:lnSpc>
            </a:pPr>
            <a:r>
              <a:rPr lang="en-GB" dirty="0"/>
              <a:t>Governors work with the headteacher on big decisions and help make sure staff have the training and support they need.</a:t>
            </a:r>
            <a:endParaRPr lang="en-GB"/>
          </a:p>
          <a:p>
            <a:pPr marL="0" indent="0">
              <a:lnSpc>
                <a:spcPct val="110000"/>
              </a:lnSpc>
              <a:buNone/>
            </a:pPr>
            <a:r>
              <a:rPr lang="en-GB" b="1" dirty="0"/>
              <a:t>5. Make Sure Children Are Safe</a:t>
            </a:r>
            <a:endParaRPr lang="en-GB" b="1"/>
          </a:p>
          <a:p>
            <a:pPr>
              <a:lnSpc>
                <a:spcPct val="110000"/>
              </a:lnSpc>
            </a:pPr>
            <a:r>
              <a:rPr lang="en-GB" dirty="0"/>
              <a:t>They check that safeguarding, behaviour, and health &amp; safety procedures are strong and up to date.</a:t>
            </a:r>
            <a:endParaRPr lang="en-GB"/>
          </a:p>
          <a:p>
            <a:pPr marL="0" indent="0">
              <a:lnSpc>
                <a:spcPct val="110000"/>
              </a:lnSpc>
              <a:buNone/>
            </a:pPr>
            <a:r>
              <a:rPr lang="en-GB" b="1" dirty="0"/>
              <a:t>6. Represent Parents and the Community</a:t>
            </a:r>
            <a:endParaRPr lang="en-GB" b="1"/>
          </a:p>
          <a:p>
            <a:pPr>
              <a:lnSpc>
                <a:spcPct val="110000"/>
              </a:lnSpc>
            </a:pPr>
            <a:r>
              <a:rPr lang="en-GB" dirty="0"/>
              <a:t>Governors listen to families’ views and help make sure the school meets the needs of its community.</a:t>
            </a:r>
            <a:endParaRPr lang="en-GB"/>
          </a:p>
          <a:p>
            <a:pPr>
              <a:lnSpc>
                <a:spcPct val="110000"/>
              </a:lnSpc>
            </a:pPr>
            <a:endParaRPr lang="en-GB"/>
          </a:p>
        </p:txBody>
      </p:sp>
    </p:spTree>
    <p:extLst>
      <p:ext uri="{BB962C8B-B14F-4D97-AF65-F5344CB8AC3E}">
        <p14:creationId xmlns:p14="http://schemas.microsoft.com/office/powerpoint/2010/main" val="8361047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E7023-1AEB-98C9-A27D-1506AB428E93}"/>
              </a:ext>
            </a:extLst>
          </p:cNvPr>
          <p:cNvSpPr>
            <a:spLocks noGrp="1"/>
          </p:cNvSpPr>
          <p:nvPr>
            <p:ph type="title"/>
          </p:nvPr>
        </p:nvSpPr>
        <p:spPr>
          <a:xfrm>
            <a:off x="640080" y="1371600"/>
            <a:ext cx="3677920" cy="3919267"/>
          </a:xfrm>
        </p:spPr>
        <p:txBody>
          <a:bodyPr anchor="t">
            <a:normAutofit/>
          </a:bodyPr>
          <a:lstStyle/>
          <a:p>
            <a:r>
              <a:rPr lang="en-GB" dirty="0"/>
              <a:t>Why It Matters for Your Child</a:t>
            </a:r>
          </a:p>
        </p:txBody>
      </p:sp>
      <p:graphicFrame>
        <p:nvGraphicFramePr>
          <p:cNvPr id="5" name="Content Placeholder 2">
            <a:extLst>
              <a:ext uri="{FF2B5EF4-FFF2-40B4-BE49-F238E27FC236}">
                <a16:creationId xmlns:a16="http://schemas.microsoft.com/office/drawing/2014/main" id="{53E8D42C-F58F-BE31-C5C3-348262752940}"/>
              </a:ext>
            </a:extLst>
          </p:cNvPr>
          <p:cNvGraphicFramePr>
            <a:graphicFrameLocks noGrp="1"/>
          </p:cNvGraphicFramePr>
          <p:nvPr>
            <p:ph idx="1"/>
            <p:extLst>
              <p:ext uri="{D42A27DB-BD31-4B8C-83A1-F6EECF244321}">
                <p14:modId xmlns:p14="http://schemas.microsoft.com/office/powerpoint/2010/main" val="3680446906"/>
              </p:ext>
            </p:extLst>
          </p:nvPr>
        </p:nvGraphicFramePr>
        <p:xfrm>
          <a:off x="4895851" y="1266825"/>
          <a:ext cx="6656070" cy="51244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038481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ABB5293-66B7-6C88-B5EF-EA9ED9E8AD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459" y="29100"/>
            <a:ext cx="1899138" cy="1997612"/>
          </a:xfrm>
          <a:prstGeom prst="rect">
            <a:avLst/>
          </a:prstGeom>
        </p:spPr>
      </p:pic>
      <p:sp>
        <p:nvSpPr>
          <p:cNvPr id="7" name="TextBox 6">
            <a:extLst>
              <a:ext uri="{FF2B5EF4-FFF2-40B4-BE49-F238E27FC236}">
                <a16:creationId xmlns:a16="http://schemas.microsoft.com/office/drawing/2014/main" id="{55696F99-1AC5-53DE-2B46-0BA31B3CF831}"/>
              </a:ext>
            </a:extLst>
          </p:cNvPr>
          <p:cNvSpPr txBox="1"/>
          <p:nvPr/>
        </p:nvSpPr>
        <p:spPr>
          <a:xfrm>
            <a:off x="2272921" y="73201"/>
            <a:ext cx="8508809" cy="1077218"/>
          </a:xfrm>
          <a:prstGeom prst="rect">
            <a:avLst/>
          </a:prstGeom>
          <a:noFill/>
        </p:spPr>
        <p:txBody>
          <a:bodyPr wrap="square">
            <a:spAutoFit/>
          </a:bodyPr>
          <a:lstStyle/>
          <a:p>
            <a:pPr algn="ctr"/>
            <a:r>
              <a:rPr lang="en-GB" sz="3200" b="1" u="sng" dirty="0"/>
              <a:t>Willowbrook Primary School – PTFA </a:t>
            </a:r>
          </a:p>
          <a:p>
            <a:pPr algn="ctr"/>
            <a:r>
              <a:rPr lang="en-GB" sz="3200" b="1" u="sng" dirty="0"/>
              <a:t>(Parent, Teacher, Friends Association)</a:t>
            </a:r>
          </a:p>
        </p:txBody>
      </p:sp>
      <p:sp>
        <p:nvSpPr>
          <p:cNvPr id="9" name="TextBox 8">
            <a:extLst>
              <a:ext uri="{FF2B5EF4-FFF2-40B4-BE49-F238E27FC236}">
                <a16:creationId xmlns:a16="http://schemas.microsoft.com/office/drawing/2014/main" id="{6DB964E5-74AB-E644-F33D-EA8F82CA4DA9}"/>
              </a:ext>
            </a:extLst>
          </p:cNvPr>
          <p:cNvSpPr txBox="1"/>
          <p:nvPr/>
        </p:nvSpPr>
        <p:spPr>
          <a:xfrm>
            <a:off x="1801505" y="1111142"/>
            <a:ext cx="5698602" cy="1938992"/>
          </a:xfrm>
          <a:prstGeom prst="rect">
            <a:avLst/>
          </a:prstGeom>
          <a:noFill/>
        </p:spPr>
        <p:txBody>
          <a:bodyPr wrap="square">
            <a:spAutoFit/>
          </a:bodyPr>
          <a:lstStyle/>
          <a:p>
            <a:pPr algn="ctr"/>
            <a:r>
              <a:rPr lang="en-GB" sz="2400" b="1" dirty="0">
                <a:solidFill>
                  <a:schemeClr val="bg1"/>
                </a:solidFill>
              </a:rPr>
              <a:t>Our mission is: </a:t>
            </a:r>
          </a:p>
          <a:p>
            <a:pPr algn="ctr"/>
            <a:r>
              <a:rPr lang="en-GB" sz="2400" b="1" dirty="0">
                <a:solidFill>
                  <a:schemeClr val="bg1"/>
                </a:solidFill>
              </a:rPr>
              <a:t>“To make the school a better place for our children to learn,</a:t>
            </a:r>
            <a:br>
              <a:rPr lang="en-GB" sz="2400" b="1" dirty="0">
                <a:solidFill>
                  <a:schemeClr val="bg1"/>
                </a:solidFill>
              </a:rPr>
            </a:br>
            <a:r>
              <a:rPr lang="en-GB" sz="2400" b="1" dirty="0">
                <a:solidFill>
                  <a:schemeClr val="bg1"/>
                </a:solidFill>
              </a:rPr>
              <a:t>have fun and aid the school to provide a great education”</a:t>
            </a:r>
          </a:p>
        </p:txBody>
      </p:sp>
      <p:sp>
        <p:nvSpPr>
          <p:cNvPr id="13" name="Rectangle 2">
            <a:extLst>
              <a:ext uri="{FF2B5EF4-FFF2-40B4-BE49-F238E27FC236}">
                <a16:creationId xmlns:a16="http://schemas.microsoft.com/office/drawing/2014/main" id="{0CE54B1B-1CC9-97C7-1C6D-964BA87D62B1}"/>
              </a:ext>
            </a:extLst>
          </p:cNvPr>
          <p:cNvSpPr>
            <a:spLocks noChangeArrowheads="1"/>
          </p:cNvSpPr>
          <p:nvPr/>
        </p:nvSpPr>
        <p:spPr bwMode="auto">
          <a:xfrm>
            <a:off x="-59134" y="-29099"/>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5" name="Rectangle 3">
            <a:extLst>
              <a:ext uri="{FF2B5EF4-FFF2-40B4-BE49-F238E27FC236}">
                <a16:creationId xmlns:a16="http://schemas.microsoft.com/office/drawing/2014/main" id="{05D072F8-90CB-110D-DB8F-ACCC14C59124}"/>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6" name="Picture 15">
            <a:extLst>
              <a:ext uri="{FF2B5EF4-FFF2-40B4-BE49-F238E27FC236}">
                <a16:creationId xmlns:a16="http://schemas.microsoft.com/office/drawing/2014/main" id="{B08AA488-45A1-A332-DF93-813D3582FAE5}"/>
              </a:ext>
            </a:extLst>
          </p:cNvPr>
          <p:cNvPicPr>
            <a:picLocks noChangeAspect="1"/>
          </p:cNvPicPr>
          <p:nvPr/>
        </p:nvPicPr>
        <p:blipFill>
          <a:blip r:embed="rId3"/>
          <a:stretch>
            <a:fillRect/>
          </a:stretch>
        </p:blipFill>
        <p:spPr>
          <a:xfrm>
            <a:off x="7841302" y="1173688"/>
            <a:ext cx="4177259" cy="5436974"/>
          </a:xfrm>
          <a:prstGeom prst="rect">
            <a:avLst/>
          </a:prstGeom>
        </p:spPr>
      </p:pic>
      <p:sp>
        <p:nvSpPr>
          <p:cNvPr id="18" name="TextBox 17">
            <a:extLst>
              <a:ext uri="{FF2B5EF4-FFF2-40B4-BE49-F238E27FC236}">
                <a16:creationId xmlns:a16="http://schemas.microsoft.com/office/drawing/2014/main" id="{277C7A41-1F70-EB8C-CE38-4AF1FBEF0B38}"/>
              </a:ext>
            </a:extLst>
          </p:cNvPr>
          <p:cNvSpPr txBox="1"/>
          <p:nvPr/>
        </p:nvSpPr>
        <p:spPr>
          <a:xfrm>
            <a:off x="216459" y="3026250"/>
            <a:ext cx="7521821" cy="3693319"/>
          </a:xfrm>
          <a:prstGeom prst="rect">
            <a:avLst/>
          </a:prstGeom>
          <a:solidFill>
            <a:schemeClr val="bg1"/>
          </a:solidFill>
        </p:spPr>
        <p:txBody>
          <a:bodyPr wrap="square" rtlCol="0">
            <a:spAutoFit/>
          </a:bodyPr>
          <a:lstStyle/>
          <a:p>
            <a:pPr marL="285750" indent="-285750">
              <a:buFont typeface="Arial" panose="020B0604020202020204" pitchFamily="34" charset="0"/>
              <a:buChar char="•"/>
            </a:pPr>
            <a:r>
              <a:rPr lang="en-US" dirty="0"/>
              <a:t>We are a committee of 6 and are all trustees</a:t>
            </a:r>
          </a:p>
          <a:p>
            <a:pPr marL="285750" indent="-285750">
              <a:buFont typeface="Arial" panose="020B0604020202020204" pitchFamily="34" charset="0"/>
              <a:buChar char="•"/>
            </a:pPr>
            <a:r>
              <a:rPr lang="en-US" dirty="0"/>
              <a:t>Registered Charity: 1046576</a:t>
            </a:r>
          </a:p>
          <a:p>
            <a:pPr marL="285750" indent="-285750">
              <a:buFont typeface="Arial" panose="020B0604020202020204" pitchFamily="34" charset="0"/>
              <a:buChar char="•"/>
            </a:pPr>
            <a:r>
              <a:rPr lang="en-US" dirty="0"/>
              <a:t>Important to build a strong community feel between school, parents, and local community. </a:t>
            </a:r>
          </a:p>
          <a:p>
            <a:pPr marL="285750" indent="-285750">
              <a:buFont typeface="Arial" panose="020B0604020202020204" pitchFamily="34" charset="0"/>
              <a:buChar char="•"/>
            </a:pPr>
            <a:r>
              <a:rPr lang="en-US" dirty="0"/>
              <a:t>The PTFA doesn’t function without volunteers – they play important role in fundraising and coming up with ideas, and supporting at our events. </a:t>
            </a:r>
          </a:p>
          <a:p>
            <a:pPr marL="285750" indent="-285750">
              <a:buFont typeface="Arial" panose="020B0604020202020204" pitchFamily="34" charset="0"/>
              <a:buChar char="•"/>
            </a:pPr>
            <a:r>
              <a:rPr lang="en-US" dirty="0"/>
              <a:t>Termly newsletter - ‘The Willow’. Updates on events, monies raised and invested and general information. </a:t>
            </a:r>
          </a:p>
          <a:p>
            <a:pPr marL="285750" indent="-285750">
              <a:buFont typeface="Arial" panose="020B0604020202020204" pitchFamily="34" charset="0"/>
              <a:buChar char="•"/>
            </a:pPr>
            <a:r>
              <a:rPr lang="en-US" dirty="0"/>
              <a:t>Volunteering comes in many forms, the bits that happen in person but also in the form of support from your workplaces and networks. Sponsorship for items or even match funding is greatly appreciated.</a:t>
            </a:r>
          </a:p>
          <a:p>
            <a:pPr marL="285750" indent="-285750">
              <a:buFont typeface="Arial" panose="020B0604020202020204" pitchFamily="34" charset="0"/>
              <a:buChar char="•"/>
            </a:pPr>
            <a:r>
              <a:rPr lang="en-US" dirty="0"/>
              <a:t>It all helps to keep us funding the school with resources, trips and general fun educational stuff! </a:t>
            </a:r>
          </a:p>
        </p:txBody>
      </p:sp>
    </p:spTree>
    <p:extLst>
      <p:ext uri="{BB962C8B-B14F-4D97-AF65-F5344CB8AC3E}">
        <p14:creationId xmlns:p14="http://schemas.microsoft.com/office/powerpoint/2010/main" val="25054751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78" name="Star: 6 Points 77">
            <a:extLst>
              <a:ext uri="{FF2B5EF4-FFF2-40B4-BE49-F238E27FC236}">
                <a16:creationId xmlns:a16="http://schemas.microsoft.com/office/drawing/2014/main" id="{B4829B35-888A-3855-C939-FCB0266A33CF}"/>
              </a:ext>
            </a:extLst>
          </p:cNvPr>
          <p:cNvSpPr/>
          <p:nvPr/>
        </p:nvSpPr>
        <p:spPr>
          <a:xfrm>
            <a:off x="9072213" y="3245816"/>
            <a:ext cx="1834164" cy="2149302"/>
          </a:xfrm>
          <a:prstGeom prst="star6">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Christmas Raffle raised </a:t>
            </a:r>
          </a:p>
          <a:p>
            <a:pPr algn="ctr"/>
            <a:r>
              <a:rPr lang="en-GB" dirty="0">
                <a:latin typeface="ADLaM Display" panose="02010000000000000000" pitchFamily="2" charset="0"/>
                <a:ea typeface="ADLaM Display" panose="02010000000000000000" pitchFamily="2" charset="0"/>
                <a:cs typeface="ADLaM Display" panose="02010000000000000000" pitchFamily="2" charset="0"/>
              </a:rPr>
              <a:t>£413</a:t>
            </a:r>
            <a:endParaRPr lang="en-GB" dirty="0"/>
          </a:p>
        </p:txBody>
      </p:sp>
      <p:sp>
        <p:nvSpPr>
          <p:cNvPr id="70" name="Star: 6 Points 69">
            <a:extLst>
              <a:ext uri="{FF2B5EF4-FFF2-40B4-BE49-F238E27FC236}">
                <a16:creationId xmlns:a16="http://schemas.microsoft.com/office/drawing/2014/main" id="{686BBE3E-7ED4-3599-F067-A2522BF3EA0F}"/>
              </a:ext>
            </a:extLst>
          </p:cNvPr>
          <p:cNvSpPr/>
          <p:nvPr/>
        </p:nvSpPr>
        <p:spPr>
          <a:xfrm>
            <a:off x="3340373" y="1337913"/>
            <a:ext cx="5544025" cy="4224789"/>
          </a:xfrm>
          <a:prstGeom prst="star6">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3600" b="1" dirty="0">
              <a:solidFill>
                <a:schemeClr val="tx1"/>
              </a:solidFill>
            </a:endParaRPr>
          </a:p>
        </p:txBody>
      </p:sp>
      <p:sp>
        <p:nvSpPr>
          <p:cNvPr id="4" name="Star: 6 Points 3">
            <a:extLst>
              <a:ext uri="{FF2B5EF4-FFF2-40B4-BE49-F238E27FC236}">
                <a16:creationId xmlns:a16="http://schemas.microsoft.com/office/drawing/2014/main" id="{B74613A8-C894-A49E-AECB-EE18A27E7B17}"/>
              </a:ext>
            </a:extLst>
          </p:cNvPr>
          <p:cNvSpPr/>
          <p:nvPr/>
        </p:nvSpPr>
        <p:spPr>
          <a:xfrm>
            <a:off x="160764" y="129500"/>
            <a:ext cx="1834164" cy="1828476"/>
          </a:xfrm>
          <a:prstGeom prst="star6">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ADLaM Display" panose="02010000000000000000" pitchFamily="2" charset="0"/>
                <a:ea typeface="ADLaM Display" panose="02010000000000000000" pitchFamily="2" charset="0"/>
                <a:cs typeface="ADLaM Display" panose="02010000000000000000" pitchFamily="2" charset="0"/>
              </a:rPr>
              <a:t>Winter Disco </a:t>
            </a:r>
          </a:p>
          <a:p>
            <a:pPr algn="ctr"/>
            <a:r>
              <a:rPr lang="en-GB" sz="1400" dirty="0">
                <a:solidFill>
                  <a:schemeClr val="tx1"/>
                </a:solidFill>
                <a:latin typeface="ADLaM Display" panose="02010000000000000000" pitchFamily="2" charset="0"/>
                <a:ea typeface="ADLaM Display" panose="02010000000000000000" pitchFamily="2" charset="0"/>
                <a:cs typeface="ADLaM Display" panose="02010000000000000000" pitchFamily="2" charset="0"/>
              </a:rPr>
              <a:t>raised</a:t>
            </a:r>
            <a:r>
              <a:rPr lang="en-GB" dirty="0">
                <a:solidFill>
                  <a:schemeClr val="tx1"/>
                </a:solidFill>
                <a:latin typeface="ADLaM Display" panose="02010000000000000000" pitchFamily="2" charset="0"/>
                <a:ea typeface="ADLaM Display" panose="02010000000000000000" pitchFamily="2" charset="0"/>
                <a:cs typeface="ADLaM Display" panose="02010000000000000000" pitchFamily="2" charset="0"/>
              </a:rPr>
              <a:t> </a:t>
            </a:r>
          </a:p>
          <a:p>
            <a:pPr algn="ctr"/>
            <a:r>
              <a:rPr lang="en-GB" dirty="0">
                <a:solidFill>
                  <a:schemeClr val="tx1"/>
                </a:solidFill>
                <a:latin typeface="ADLaM Display" panose="02010000000000000000" pitchFamily="2" charset="0"/>
                <a:ea typeface="ADLaM Display" panose="02010000000000000000" pitchFamily="2" charset="0"/>
                <a:cs typeface="ADLaM Display" panose="02010000000000000000" pitchFamily="2" charset="0"/>
              </a:rPr>
              <a:t>£400</a:t>
            </a:r>
            <a:endParaRPr lang="en-GB" dirty="0">
              <a:solidFill>
                <a:schemeClr val="tx1"/>
              </a:solidFill>
            </a:endParaRPr>
          </a:p>
        </p:txBody>
      </p:sp>
      <p:sp>
        <p:nvSpPr>
          <p:cNvPr id="5" name="Star: 6 Points 4">
            <a:extLst>
              <a:ext uri="{FF2B5EF4-FFF2-40B4-BE49-F238E27FC236}">
                <a16:creationId xmlns:a16="http://schemas.microsoft.com/office/drawing/2014/main" id="{98F46138-6F98-6547-D9C2-05B35E68845B}"/>
              </a:ext>
            </a:extLst>
          </p:cNvPr>
          <p:cNvSpPr/>
          <p:nvPr/>
        </p:nvSpPr>
        <p:spPr>
          <a:xfrm>
            <a:off x="7159138" y="2650"/>
            <a:ext cx="1834164" cy="2149302"/>
          </a:xfrm>
          <a:prstGeom prst="star6">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Christmas Raffle raised </a:t>
            </a:r>
          </a:p>
          <a:p>
            <a:pPr algn="ctr"/>
            <a:r>
              <a:rPr lang="en-GB" dirty="0">
                <a:latin typeface="ADLaM Display" panose="02010000000000000000" pitchFamily="2" charset="0"/>
                <a:ea typeface="ADLaM Display" panose="02010000000000000000" pitchFamily="2" charset="0"/>
                <a:cs typeface="ADLaM Display" panose="02010000000000000000" pitchFamily="2" charset="0"/>
              </a:rPr>
              <a:t>£413</a:t>
            </a:r>
            <a:endParaRPr lang="en-GB" dirty="0"/>
          </a:p>
        </p:txBody>
      </p:sp>
      <p:sp>
        <p:nvSpPr>
          <p:cNvPr id="9" name="TextBox 8">
            <a:extLst>
              <a:ext uri="{FF2B5EF4-FFF2-40B4-BE49-F238E27FC236}">
                <a16:creationId xmlns:a16="http://schemas.microsoft.com/office/drawing/2014/main" id="{97A45897-FC78-A646-B8C4-2903544B05D4}"/>
              </a:ext>
            </a:extLst>
          </p:cNvPr>
          <p:cNvSpPr txBox="1"/>
          <p:nvPr/>
        </p:nvSpPr>
        <p:spPr>
          <a:xfrm>
            <a:off x="7423608" y="507914"/>
            <a:ext cx="1305224" cy="1138773"/>
          </a:xfrm>
          <a:prstGeom prst="rect">
            <a:avLst/>
          </a:prstGeom>
          <a:noFill/>
        </p:spPr>
        <p:txBody>
          <a:bodyPr wrap="square">
            <a:spAutoFit/>
          </a:bodyPr>
          <a:lstStyle/>
          <a:p>
            <a:pPr algn="ctr"/>
            <a:r>
              <a:rPr lang="en-GB" sz="1800" dirty="0">
                <a:latin typeface="ADLaM Display" panose="02010000000000000000" pitchFamily="2" charset="0"/>
                <a:ea typeface="ADLaM Display" panose="02010000000000000000" pitchFamily="2" charset="0"/>
                <a:cs typeface="ADLaM Display" panose="02010000000000000000" pitchFamily="2" charset="0"/>
              </a:rPr>
              <a:t>Christmas Raffle </a:t>
            </a:r>
            <a:r>
              <a:rPr lang="en-GB" sz="1400" dirty="0">
                <a:latin typeface="ADLaM Display" panose="02010000000000000000" pitchFamily="2" charset="0"/>
                <a:ea typeface="ADLaM Display" panose="02010000000000000000" pitchFamily="2" charset="0"/>
                <a:cs typeface="ADLaM Display" panose="02010000000000000000" pitchFamily="2" charset="0"/>
              </a:rPr>
              <a:t>raised </a:t>
            </a:r>
          </a:p>
          <a:p>
            <a:pPr algn="ctr"/>
            <a:r>
              <a:rPr lang="en-GB" sz="1800" dirty="0">
                <a:latin typeface="ADLaM Display" panose="02010000000000000000" pitchFamily="2" charset="0"/>
                <a:ea typeface="ADLaM Display" panose="02010000000000000000" pitchFamily="2" charset="0"/>
                <a:cs typeface="ADLaM Display" panose="02010000000000000000" pitchFamily="2" charset="0"/>
              </a:rPr>
              <a:t>£413</a:t>
            </a:r>
            <a:endParaRPr lang="en-GB" dirty="0"/>
          </a:p>
        </p:txBody>
      </p:sp>
      <p:sp>
        <p:nvSpPr>
          <p:cNvPr id="20" name="Star: 6 Points 19">
            <a:extLst>
              <a:ext uri="{FF2B5EF4-FFF2-40B4-BE49-F238E27FC236}">
                <a16:creationId xmlns:a16="http://schemas.microsoft.com/office/drawing/2014/main" id="{5ECBA382-73A6-D99F-530A-1EF4F8D71536}"/>
              </a:ext>
            </a:extLst>
          </p:cNvPr>
          <p:cNvSpPr/>
          <p:nvPr/>
        </p:nvSpPr>
        <p:spPr>
          <a:xfrm>
            <a:off x="4212160" y="73491"/>
            <a:ext cx="1603664" cy="2032465"/>
          </a:xfrm>
          <a:prstGeom prst="star6">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Star: 6 Points 20">
            <a:extLst>
              <a:ext uri="{FF2B5EF4-FFF2-40B4-BE49-F238E27FC236}">
                <a16:creationId xmlns:a16="http://schemas.microsoft.com/office/drawing/2014/main" id="{997109C0-D350-E3F4-953B-89AB4C02CFCE}"/>
              </a:ext>
            </a:extLst>
          </p:cNvPr>
          <p:cNvSpPr/>
          <p:nvPr/>
        </p:nvSpPr>
        <p:spPr>
          <a:xfrm>
            <a:off x="139011" y="2045274"/>
            <a:ext cx="1603664" cy="2032465"/>
          </a:xfrm>
          <a:prstGeom prst="star6">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4951B39D-378D-DD2F-BBE9-68D004C3E0A1}"/>
              </a:ext>
            </a:extLst>
          </p:cNvPr>
          <p:cNvSpPr txBox="1"/>
          <p:nvPr/>
        </p:nvSpPr>
        <p:spPr>
          <a:xfrm>
            <a:off x="4212160" y="504000"/>
            <a:ext cx="1563329" cy="1231106"/>
          </a:xfrm>
          <a:prstGeom prst="rect">
            <a:avLst/>
          </a:prstGeom>
          <a:noFill/>
        </p:spPr>
        <p:txBody>
          <a:bodyPr wrap="square" rtlCol="0">
            <a:spAutoFit/>
          </a:bodyPr>
          <a:lstStyle/>
          <a:p>
            <a:pPr algn="ctr"/>
            <a:r>
              <a:rPr lang="en-GB" sz="2000" dirty="0">
                <a:latin typeface="ADLaM Display" panose="02010000000000000000" pitchFamily="2" charset="0"/>
                <a:ea typeface="ADLaM Display" panose="02010000000000000000" pitchFamily="2" charset="0"/>
                <a:cs typeface="ADLaM Display" panose="02010000000000000000" pitchFamily="2" charset="0"/>
              </a:rPr>
              <a:t>Asda Rewards</a:t>
            </a:r>
          </a:p>
          <a:p>
            <a:pPr algn="ctr"/>
            <a:r>
              <a:rPr lang="en-GB" sz="1400" dirty="0">
                <a:latin typeface="ADLaM Display" panose="02010000000000000000" pitchFamily="2" charset="0"/>
                <a:ea typeface="ADLaM Display" panose="02010000000000000000" pitchFamily="2" charset="0"/>
                <a:cs typeface="ADLaM Display" panose="02010000000000000000" pitchFamily="2" charset="0"/>
              </a:rPr>
              <a:t>raised </a:t>
            </a:r>
          </a:p>
          <a:p>
            <a:pPr algn="ctr"/>
            <a:r>
              <a:rPr lang="en-GB" sz="2000" dirty="0">
                <a:latin typeface="ADLaM Display" panose="02010000000000000000" pitchFamily="2" charset="0"/>
                <a:ea typeface="ADLaM Display" panose="02010000000000000000" pitchFamily="2" charset="0"/>
                <a:cs typeface="ADLaM Display" panose="02010000000000000000" pitchFamily="2" charset="0"/>
              </a:rPr>
              <a:t>£225</a:t>
            </a:r>
          </a:p>
        </p:txBody>
      </p:sp>
      <p:sp>
        <p:nvSpPr>
          <p:cNvPr id="23" name="TextBox 22">
            <a:extLst>
              <a:ext uri="{FF2B5EF4-FFF2-40B4-BE49-F238E27FC236}">
                <a16:creationId xmlns:a16="http://schemas.microsoft.com/office/drawing/2014/main" id="{D8BE02BA-6975-062F-056F-A480738E9495}"/>
              </a:ext>
            </a:extLst>
          </p:cNvPr>
          <p:cNvSpPr txBox="1"/>
          <p:nvPr/>
        </p:nvSpPr>
        <p:spPr>
          <a:xfrm>
            <a:off x="160764" y="2477863"/>
            <a:ext cx="1506356" cy="1231106"/>
          </a:xfrm>
          <a:prstGeom prst="rect">
            <a:avLst/>
          </a:prstGeom>
          <a:noFill/>
        </p:spPr>
        <p:txBody>
          <a:bodyPr wrap="square" rtlCol="0">
            <a:spAutoFit/>
          </a:bodyPr>
          <a:lstStyle/>
          <a:p>
            <a:pPr algn="ctr"/>
            <a:r>
              <a:rPr lang="en-GB" sz="2000" dirty="0">
                <a:latin typeface="ADLaM Display" panose="02010000000000000000" pitchFamily="2" charset="0"/>
                <a:ea typeface="ADLaM Display" panose="02010000000000000000" pitchFamily="2" charset="0"/>
                <a:cs typeface="ADLaM Display" panose="02010000000000000000" pitchFamily="2" charset="0"/>
              </a:rPr>
              <a:t>St Patricks Quiz </a:t>
            </a:r>
          </a:p>
          <a:p>
            <a:pPr algn="ctr"/>
            <a:r>
              <a:rPr lang="en-GB" sz="1400" dirty="0">
                <a:latin typeface="ADLaM Display" panose="02010000000000000000" pitchFamily="2" charset="0"/>
                <a:ea typeface="ADLaM Display" panose="02010000000000000000" pitchFamily="2" charset="0"/>
                <a:cs typeface="ADLaM Display" panose="02010000000000000000" pitchFamily="2" charset="0"/>
              </a:rPr>
              <a:t>raised</a:t>
            </a:r>
          </a:p>
          <a:p>
            <a:pPr algn="ctr"/>
            <a:r>
              <a:rPr lang="en-GB" sz="2000" dirty="0">
                <a:latin typeface="ADLaM Display" panose="02010000000000000000" pitchFamily="2" charset="0"/>
                <a:ea typeface="ADLaM Display" panose="02010000000000000000" pitchFamily="2" charset="0"/>
                <a:cs typeface="ADLaM Display" panose="02010000000000000000" pitchFamily="2" charset="0"/>
              </a:rPr>
              <a:t>£300</a:t>
            </a:r>
          </a:p>
        </p:txBody>
      </p:sp>
      <p:sp>
        <p:nvSpPr>
          <p:cNvPr id="24" name="Star: 6 Points 23">
            <a:extLst>
              <a:ext uri="{FF2B5EF4-FFF2-40B4-BE49-F238E27FC236}">
                <a16:creationId xmlns:a16="http://schemas.microsoft.com/office/drawing/2014/main" id="{69D38C6A-EAA4-8F58-DED1-50361B7C9746}"/>
              </a:ext>
            </a:extLst>
          </p:cNvPr>
          <p:cNvSpPr/>
          <p:nvPr/>
        </p:nvSpPr>
        <p:spPr>
          <a:xfrm>
            <a:off x="10418734" y="4711342"/>
            <a:ext cx="1603664" cy="2032465"/>
          </a:xfrm>
          <a:prstGeom prst="star6">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F17A7473-D19C-3168-2E72-2A287DD52A0A}"/>
              </a:ext>
            </a:extLst>
          </p:cNvPr>
          <p:cNvSpPr txBox="1"/>
          <p:nvPr/>
        </p:nvSpPr>
        <p:spPr>
          <a:xfrm>
            <a:off x="10615683" y="4922673"/>
            <a:ext cx="1209765" cy="1477328"/>
          </a:xfrm>
          <a:prstGeom prst="rect">
            <a:avLst/>
          </a:prstGeom>
          <a:noFill/>
        </p:spPr>
        <p:txBody>
          <a:bodyPr wrap="square" rtlCol="0">
            <a:spAutoFit/>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My School Lottery</a:t>
            </a:r>
          </a:p>
          <a:p>
            <a:pPr algn="ctr"/>
            <a:r>
              <a:rPr lang="en-GB" sz="1400" dirty="0">
                <a:latin typeface="ADLaM Display" panose="02010000000000000000" pitchFamily="2" charset="0"/>
                <a:ea typeface="ADLaM Display" panose="02010000000000000000" pitchFamily="2" charset="0"/>
                <a:cs typeface="ADLaM Display" panose="02010000000000000000" pitchFamily="2" charset="0"/>
              </a:rPr>
              <a:t>raised</a:t>
            </a:r>
            <a:r>
              <a:rPr lang="en-GB" dirty="0">
                <a:latin typeface="ADLaM Display" panose="02010000000000000000" pitchFamily="2" charset="0"/>
                <a:ea typeface="ADLaM Display" panose="02010000000000000000" pitchFamily="2" charset="0"/>
                <a:cs typeface="ADLaM Display" panose="02010000000000000000" pitchFamily="2" charset="0"/>
              </a:rPr>
              <a:t> </a:t>
            </a:r>
          </a:p>
          <a:p>
            <a:pPr algn="ctr"/>
            <a:r>
              <a:rPr lang="en-GB" dirty="0">
                <a:latin typeface="ADLaM Display" panose="02010000000000000000" pitchFamily="2" charset="0"/>
                <a:ea typeface="ADLaM Display" panose="02010000000000000000" pitchFamily="2" charset="0"/>
                <a:cs typeface="ADLaM Display" panose="02010000000000000000" pitchFamily="2" charset="0"/>
              </a:rPr>
              <a:t>£519</a:t>
            </a:r>
          </a:p>
        </p:txBody>
      </p:sp>
      <p:sp>
        <p:nvSpPr>
          <p:cNvPr id="26" name="Star: 6 Points 25">
            <a:extLst>
              <a:ext uri="{FF2B5EF4-FFF2-40B4-BE49-F238E27FC236}">
                <a16:creationId xmlns:a16="http://schemas.microsoft.com/office/drawing/2014/main" id="{2BF42D63-DCEE-93C5-2938-DB5EC1965B8B}"/>
              </a:ext>
            </a:extLst>
          </p:cNvPr>
          <p:cNvSpPr/>
          <p:nvPr/>
        </p:nvSpPr>
        <p:spPr>
          <a:xfrm>
            <a:off x="10037439" y="129499"/>
            <a:ext cx="1603664" cy="2032465"/>
          </a:xfrm>
          <a:prstGeom prst="star6">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35681CE8-5C31-98A2-F7D6-65530E6C1DF4}"/>
              </a:ext>
            </a:extLst>
          </p:cNvPr>
          <p:cNvSpPr txBox="1"/>
          <p:nvPr/>
        </p:nvSpPr>
        <p:spPr>
          <a:xfrm>
            <a:off x="9945480" y="684066"/>
            <a:ext cx="1787581" cy="923330"/>
          </a:xfrm>
          <a:prstGeom prst="rect">
            <a:avLst/>
          </a:prstGeom>
          <a:noFill/>
        </p:spPr>
        <p:txBody>
          <a:bodyPr wrap="square" rtlCol="0">
            <a:spAutoFit/>
          </a:bodyPr>
          <a:lstStyle/>
          <a:p>
            <a:pPr algn="ctr"/>
            <a:r>
              <a:rPr lang="en-GB" sz="2000" dirty="0">
                <a:latin typeface="ADLaM Display" panose="02010000000000000000" pitchFamily="2" charset="0"/>
                <a:ea typeface="ADLaM Display" panose="02010000000000000000" pitchFamily="2" charset="0"/>
                <a:cs typeface="ADLaM Display" panose="02010000000000000000" pitchFamily="2" charset="0"/>
              </a:rPr>
              <a:t>Salesforce** </a:t>
            </a:r>
          </a:p>
          <a:p>
            <a:pPr algn="ctr"/>
            <a:r>
              <a:rPr lang="en-GB" sz="1400" dirty="0">
                <a:latin typeface="ADLaM Display" panose="02010000000000000000" pitchFamily="2" charset="0"/>
                <a:ea typeface="ADLaM Display" panose="02010000000000000000" pitchFamily="2" charset="0"/>
                <a:cs typeface="ADLaM Display" panose="02010000000000000000" pitchFamily="2" charset="0"/>
              </a:rPr>
              <a:t>raised </a:t>
            </a:r>
          </a:p>
          <a:p>
            <a:pPr algn="ctr"/>
            <a:r>
              <a:rPr lang="en-GB" sz="2000" dirty="0">
                <a:latin typeface="ADLaM Display" panose="02010000000000000000" pitchFamily="2" charset="0"/>
                <a:ea typeface="ADLaM Display" panose="02010000000000000000" pitchFamily="2" charset="0"/>
                <a:cs typeface="ADLaM Display" panose="02010000000000000000" pitchFamily="2" charset="0"/>
              </a:rPr>
              <a:t>£176</a:t>
            </a:r>
          </a:p>
        </p:txBody>
      </p:sp>
      <p:sp>
        <p:nvSpPr>
          <p:cNvPr id="46" name="Star: 6 Points 45">
            <a:extLst>
              <a:ext uri="{FF2B5EF4-FFF2-40B4-BE49-F238E27FC236}">
                <a16:creationId xmlns:a16="http://schemas.microsoft.com/office/drawing/2014/main" id="{FBCEEDFC-C310-C5FB-4B4D-432560D11FEE}"/>
              </a:ext>
            </a:extLst>
          </p:cNvPr>
          <p:cNvSpPr/>
          <p:nvPr/>
        </p:nvSpPr>
        <p:spPr>
          <a:xfrm>
            <a:off x="7276611" y="4618440"/>
            <a:ext cx="1603664" cy="2032465"/>
          </a:xfrm>
          <a:prstGeom prst="star6">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Star: 6 Points 46">
            <a:extLst>
              <a:ext uri="{FF2B5EF4-FFF2-40B4-BE49-F238E27FC236}">
                <a16:creationId xmlns:a16="http://schemas.microsoft.com/office/drawing/2014/main" id="{16DB17B6-5716-8F79-8D8F-7ABB8ED2B1EB}"/>
              </a:ext>
            </a:extLst>
          </p:cNvPr>
          <p:cNvSpPr/>
          <p:nvPr/>
        </p:nvSpPr>
        <p:spPr>
          <a:xfrm>
            <a:off x="3447577" y="4585679"/>
            <a:ext cx="1603664" cy="2032465"/>
          </a:xfrm>
          <a:prstGeom prst="star6">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TextBox 47">
            <a:extLst>
              <a:ext uri="{FF2B5EF4-FFF2-40B4-BE49-F238E27FC236}">
                <a16:creationId xmlns:a16="http://schemas.microsoft.com/office/drawing/2014/main" id="{A9B83CD9-4702-B132-D3DF-C9C95B2BDB0D}"/>
              </a:ext>
            </a:extLst>
          </p:cNvPr>
          <p:cNvSpPr txBox="1"/>
          <p:nvPr/>
        </p:nvSpPr>
        <p:spPr>
          <a:xfrm>
            <a:off x="3344901" y="5003068"/>
            <a:ext cx="1734518" cy="1200329"/>
          </a:xfrm>
          <a:prstGeom prst="rect">
            <a:avLst/>
          </a:prstGeom>
          <a:noFill/>
        </p:spPr>
        <p:txBody>
          <a:bodyPr wrap="square">
            <a:spAutoFit/>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Summer Fayre</a:t>
            </a:r>
          </a:p>
          <a:p>
            <a:pPr algn="ctr"/>
            <a:r>
              <a:rPr lang="en-GB" sz="1400" dirty="0">
                <a:latin typeface="ADLaM Display" panose="02010000000000000000" pitchFamily="2" charset="0"/>
                <a:ea typeface="ADLaM Display" panose="02010000000000000000" pitchFamily="2" charset="0"/>
                <a:cs typeface="ADLaM Display" panose="02010000000000000000" pitchFamily="2" charset="0"/>
              </a:rPr>
              <a:t>raised</a:t>
            </a:r>
            <a:r>
              <a:rPr lang="en-GB" dirty="0">
                <a:latin typeface="ADLaM Display" panose="02010000000000000000" pitchFamily="2" charset="0"/>
                <a:ea typeface="ADLaM Display" panose="02010000000000000000" pitchFamily="2" charset="0"/>
                <a:cs typeface="ADLaM Display" panose="02010000000000000000" pitchFamily="2" charset="0"/>
              </a:rPr>
              <a:t> </a:t>
            </a:r>
          </a:p>
          <a:p>
            <a:pPr algn="ctr"/>
            <a:r>
              <a:rPr lang="en-GB" dirty="0">
                <a:latin typeface="ADLaM Display" panose="02010000000000000000" pitchFamily="2" charset="0"/>
                <a:ea typeface="ADLaM Display" panose="02010000000000000000" pitchFamily="2" charset="0"/>
                <a:cs typeface="ADLaM Display" panose="02010000000000000000" pitchFamily="2" charset="0"/>
              </a:rPr>
              <a:t>£3,400</a:t>
            </a:r>
            <a:endParaRPr lang="en-GB" dirty="0"/>
          </a:p>
        </p:txBody>
      </p:sp>
      <p:sp>
        <p:nvSpPr>
          <p:cNvPr id="49" name="Star: 6 Points 48">
            <a:extLst>
              <a:ext uri="{FF2B5EF4-FFF2-40B4-BE49-F238E27FC236}">
                <a16:creationId xmlns:a16="http://schemas.microsoft.com/office/drawing/2014/main" id="{F053437A-A23F-E01D-D0DF-9D2A2D107ADF}"/>
              </a:ext>
            </a:extLst>
          </p:cNvPr>
          <p:cNvSpPr/>
          <p:nvPr/>
        </p:nvSpPr>
        <p:spPr>
          <a:xfrm>
            <a:off x="10399214" y="1817084"/>
            <a:ext cx="1603664" cy="2032465"/>
          </a:xfrm>
          <a:prstGeom prst="star6">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0" name="TextBox 49">
            <a:extLst>
              <a:ext uri="{FF2B5EF4-FFF2-40B4-BE49-F238E27FC236}">
                <a16:creationId xmlns:a16="http://schemas.microsoft.com/office/drawing/2014/main" id="{4283CE24-7E03-0F46-F761-8BD120589324}"/>
              </a:ext>
            </a:extLst>
          </p:cNvPr>
          <p:cNvSpPr txBox="1"/>
          <p:nvPr/>
        </p:nvSpPr>
        <p:spPr>
          <a:xfrm>
            <a:off x="10467388" y="2205547"/>
            <a:ext cx="1506356" cy="1231106"/>
          </a:xfrm>
          <a:prstGeom prst="rect">
            <a:avLst/>
          </a:prstGeom>
          <a:noFill/>
        </p:spPr>
        <p:txBody>
          <a:bodyPr wrap="square" rtlCol="0">
            <a:spAutoFit/>
          </a:bodyPr>
          <a:lstStyle/>
          <a:p>
            <a:pPr algn="ctr"/>
            <a:r>
              <a:rPr lang="en-GB" sz="2000" dirty="0">
                <a:latin typeface="ADLaM Display" panose="02010000000000000000" pitchFamily="2" charset="0"/>
                <a:ea typeface="ADLaM Display" panose="02010000000000000000" pitchFamily="2" charset="0"/>
                <a:cs typeface="ADLaM Display" panose="02010000000000000000" pitchFamily="2" charset="0"/>
              </a:rPr>
              <a:t>Colour Run  </a:t>
            </a:r>
          </a:p>
          <a:p>
            <a:pPr algn="ctr"/>
            <a:r>
              <a:rPr lang="en-GB" sz="1400" dirty="0">
                <a:latin typeface="ADLaM Display" panose="02010000000000000000" pitchFamily="2" charset="0"/>
                <a:ea typeface="ADLaM Display" panose="02010000000000000000" pitchFamily="2" charset="0"/>
                <a:cs typeface="ADLaM Display" panose="02010000000000000000" pitchFamily="2" charset="0"/>
              </a:rPr>
              <a:t>raised</a:t>
            </a:r>
          </a:p>
          <a:p>
            <a:pPr algn="ctr"/>
            <a:r>
              <a:rPr lang="en-GB" sz="2000" dirty="0">
                <a:latin typeface="ADLaM Display" panose="02010000000000000000" pitchFamily="2" charset="0"/>
                <a:ea typeface="ADLaM Display" panose="02010000000000000000" pitchFamily="2" charset="0"/>
                <a:cs typeface="ADLaM Display" panose="02010000000000000000" pitchFamily="2" charset="0"/>
              </a:rPr>
              <a:t>£700</a:t>
            </a:r>
          </a:p>
        </p:txBody>
      </p:sp>
      <p:sp>
        <p:nvSpPr>
          <p:cNvPr id="51" name="TextBox 50">
            <a:extLst>
              <a:ext uri="{FF2B5EF4-FFF2-40B4-BE49-F238E27FC236}">
                <a16:creationId xmlns:a16="http://schemas.microsoft.com/office/drawing/2014/main" id="{0400BF45-CE4F-613A-1A94-754D365408BE}"/>
              </a:ext>
            </a:extLst>
          </p:cNvPr>
          <p:cNvSpPr txBox="1"/>
          <p:nvPr/>
        </p:nvSpPr>
        <p:spPr>
          <a:xfrm>
            <a:off x="7200858" y="5115763"/>
            <a:ext cx="1787581" cy="1138773"/>
          </a:xfrm>
          <a:prstGeom prst="rect">
            <a:avLst/>
          </a:prstGeom>
          <a:noFill/>
        </p:spPr>
        <p:txBody>
          <a:bodyPr wrap="square" rtlCol="0">
            <a:spAutoFit/>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Groundwork</a:t>
            </a:r>
          </a:p>
          <a:p>
            <a:pPr algn="ctr"/>
            <a:r>
              <a:rPr lang="en-GB" sz="1400" dirty="0">
                <a:latin typeface="ADLaM Display" panose="02010000000000000000" pitchFamily="2" charset="0"/>
                <a:ea typeface="ADLaM Display" panose="02010000000000000000" pitchFamily="2" charset="0"/>
                <a:cs typeface="ADLaM Display" panose="02010000000000000000" pitchFamily="2" charset="0"/>
              </a:rPr>
              <a:t>(Tesco Tokens) </a:t>
            </a:r>
          </a:p>
          <a:p>
            <a:pPr algn="ctr"/>
            <a:r>
              <a:rPr lang="en-GB" sz="1400" dirty="0">
                <a:latin typeface="ADLaM Display" panose="02010000000000000000" pitchFamily="2" charset="0"/>
                <a:ea typeface="ADLaM Display" panose="02010000000000000000" pitchFamily="2" charset="0"/>
                <a:cs typeface="ADLaM Display" panose="02010000000000000000" pitchFamily="2" charset="0"/>
              </a:rPr>
              <a:t>raised </a:t>
            </a:r>
          </a:p>
          <a:p>
            <a:pPr algn="ctr"/>
            <a:r>
              <a:rPr lang="en-GB" sz="2000" dirty="0">
                <a:latin typeface="ADLaM Display" panose="02010000000000000000" pitchFamily="2" charset="0"/>
                <a:ea typeface="ADLaM Display" panose="02010000000000000000" pitchFamily="2" charset="0"/>
                <a:cs typeface="ADLaM Display" panose="02010000000000000000" pitchFamily="2" charset="0"/>
              </a:rPr>
              <a:t>£800</a:t>
            </a:r>
          </a:p>
        </p:txBody>
      </p:sp>
      <p:sp>
        <p:nvSpPr>
          <p:cNvPr id="52" name="Star: 6 Points 51">
            <a:extLst>
              <a:ext uri="{FF2B5EF4-FFF2-40B4-BE49-F238E27FC236}">
                <a16:creationId xmlns:a16="http://schemas.microsoft.com/office/drawing/2014/main" id="{0F16DCA8-9D42-37ED-08E0-80CD0FD5D9A5}"/>
              </a:ext>
            </a:extLst>
          </p:cNvPr>
          <p:cNvSpPr/>
          <p:nvPr/>
        </p:nvSpPr>
        <p:spPr>
          <a:xfrm>
            <a:off x="489059" y="4437234"/>
            <a:ext cx="1603664" cy="2032465"/>
          </a:xfrm>
          <a:prstGeom prst="star6">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a:extLst>
              <a:ext uri="{FF2B5EF4-FFF2-40B4-BE49-F238E27FC236}">
                <a16:creationId xmlns:a16="http://schemas.microsoft.com/office/drawing/2014/main" id="{EFEE8FC2-30CE-79AC-7A9E-47C002139A8D}"/>
              </a:ext>
            </a:extLst>
          </p:cNvPr>
          <p:cNvSpPr txBox="1"/>
          <p:nvPr/>
        </p:nvSpPr>
        <p:spPr>
          <a:xfrm>
            <a:off x="484936" y="4866363"/>
            <a:ext cx="1563329" cy="1231106"/>
          </a:xfrm>
          <a:prstGeom prst="rect">
            <a:avLst/>
          </a:prstGeom>
          <a:noFill/>
        </p:spPr>
        <p:txBody>
          <a:bodyPr wrap="square" rtlCol="0">
            <a:spAutoFit/>
          </a:bodyPr>
          <a:lstStyle/>
          <a:p>
            <a:pPr algn="ctr"/>
            <a:r>
              <a:rPr lang="en-GB" sz="2000" dirty="0">
                <a:latin typeface="ADLaM Display" panose="02010000000000000000" pitchFamily="2" charset="0"/>
                <a:ea typeface="ADLaM Display" panose="02010000000000000000" pitchFamily="2" charset="0"/>
                <a:cs typeface="ADLaM Display" panose="02010000000000000000" pitchFamily="2" charset="0"/>
              </a:rPr>
              <a:t>Summer Disco</a:t>
            </a:r>
          </a:p>
          <a:p>
            <a:pPr algn="ctr"/>
            <a:r>
              <a:rPr lang="en-GB" sz="1400" dirty="0">
                <a:latin typeface="ADLaM Display" panose="02010000000000000000" pitchFamily="2" charset="0"/>
                <a:ea typeface="ADLaM Display" panose="02010000000000000000" pitchFamily="2" charset="0"/>
                <a:cs typeface="ADLaM Display" panose="02010000000000000000" pitchFamily="2" charset="0"/>
              </a:rPr>
              <a:t>raised </a:t>
            </a:r>
          </a:p>
          <a:p>
            <a:pPr algn="ctr"/>
            <a:r>
              <a:rPr lang="en-GB" sz="2000" dirty="0">
                <a:latin typeface="ADLaM Display" panose="02010000000000000000" pitchFamily="2" charset="0"/>
                <a:ea typeface="ADLaM Display" panose="02010000000000000000" pitchFamily="2" charset="0"/>
                <a:cs typeface="ADLaM Display" panose="02010000000000000000" pitchFamily="2" charset="0"/>
              </a:rPr>
              <a:t>£400</a:t>
            </a:r>
          </a:p>
        </p:txBody>
      </p:sp>
      <p:sp>
        <p:nvSpPr>
          <p:cNvPr id="71" name="TextBox 70">
            <a:extLst>
              <a:ext uri="{FF2B5EF4-FFF2-40B4-BE49-F238E27FC236}">
                <a16:creationId xmlns:a16="http://schemas.microsoft.com/office/drawing/2014/main" id="{8793A5C3-1C11-AE8E-08A7-6473B948D2F1}"/>
              </a:ext>
            </a:extLst>
          </p:cNvPr>
          <p:cNvSpPr txBox="1"/>
          <p:nvPr/>
        </p:nvSpPr>
        <p:spPr>
          <a:xfrm>
            <a:off x="3769502" y="2458730"/>
            <a:ext cx="4614202" cy="523220"/>
          </a:xfrm>
          <a:prstGeom prst="rect">
            <a:avLst/>
          </a:prstGeom>
          <a:noFill/>
        </p:spPr>
        <p:txBody>
          <a:bodyPr wrap="square" rtlCol="0">
            <a:spAutoFit/>
          </a:bodyPr>
          <a:lstStyle/>
          <a:p>
            <a:pPr algn="ctr"/>
            <a:r>
              <a:rPr lang="en-GB" sz="2800" b="1" dirty="0"/>
              <a:t>What we raised in 2024/2025</a:t>
            </a:r>
          </a:p>
        </p:txBody>
      </p:sp>
      <p:pic>
        <p:nvPicPr>
          <p:cNvPr id="72" name="Picture 71">
            <a:extLst>
              <a:ext uri="{FF2B5EF4-FFF2-40B4-BE49-F238E27FC236}">
                <a16:creationId xmlns:a16="http://schemas.microsoft.com/office/drawing/2014/main" id="{E36BE1F1-945D-36E5-135C-CAE4702825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2324" y="3436653"/>
            <a:ext cx="1500122" cy="1577906"/>
          </a:xfrm>
          <a:prstGeom prst="rect">
            <a:avLst/>
          </a:prstGeom>
        </p:spPr>
      </p:pic>
      <p:sp>
        <p:nvSpPr>
          <p:cNvPr id="74" name="TextBox 73">
            <a:extLst>
              <a:ext uri="{FF2B5EF4-FFF2-40B4-BE49-F238E27FC236}">
                <a16:creationId xmlns:a16="http://schemas.microsoft.com/office/drawing/2014/main" id="{AE41AB2C-70DB-BA68-3340-E83A5A87622A}"/>
              </a:ext>
            </a:extLst>
          </p:cNvPr>
          <p:cNvSpPr txBox="1"/>
          <p:nvPr/>
        </p:nvSpPr>
        <p:spPr>
          <a:xfrm>
            <a:off x="31749" y="6466239"/>
            <a:ext cx="6098344" cy="369332"/>
          </a:xfrm>
          <a:prstGeom prst="rect">
            <a:avLst/>
          </a:prstGeom>
          <a:noFill/>
        </p:spPr>
        <p:txBody>
          <a:bodyPr wrap="square">
            <a:spAutoFit/>
          </a:bodyPr>
          <a:lstStyle/>
          <a:p>
            <a:r>
              <a:rPr lang="en-GB" dirty="0"/>
              <a:t>**</a:t>
            </a:r>
            <a:r>
              <a:rPr lang="en-GB" sz="1800" b="1" dirty="0"/>
              <a:t>Parent Company donation</a:t>
            </a:r>
          </a:p>
        </p:txBody>
      </p:sp>
      <p:sp>
        <p:nvSpPr>
          <p:cNvPr id="75" name="Star: 6 Points 74">
            <a:extLst>
              <a:ext uri="{FF2B5EF4-FFF2-40B4-BE49-F238E27FC236}">
                <a16:creationId xmlns:a16="http://schemas.microsoft.com/office/drawing/2014/main" id="{93093B8E-1E70-A49B-854A-97DE22147316}"/>
              </a:ext>
            </a:extLst>
          </p:cNvPr>
          <p:cNvSpPr/>
          <p:nvPr/>
        </p:nvSpPr>
        <p:spPr>
          <a:xfrm>
            <a:off x="1578728" y="3137456"/>
            <a:ext cx="1834164" cy="2149302"/>
          </a:xfrm>
          <a:prstGeom prst="star6">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Christmas Raffle raised </a:t>
            </a:r>
          </a:p>
          <a:p>
            <a:pPr algn="ctr"/>
            <a:r>
              <a:rPr lang="en-GB" dirty="0">
                <a:latin typeface="ADLaM Display" panose="02010000000000000000" pitchFamily="2" charset="0"/>
                <a:ea typeface="ADLaM Display" panose="02010000000000000000" pitchFamily="2" charset="0"/>
                <a:cs typeface="ADLaM Display" panose="02010000000000000000" pitchFamily="2" charset="0"/>
              </a:rPr>
              <a:t>£413</a:t>
            </a:r>
            <a:endParaRPr lang="en-GB" dirty="0"/>
          </a:p>
        </p:txBody>
      </p:sp>
      <p:sp>
        <p:nvSpPr>
          <p:cNvPr id="77" name="TextBox 76">
            <a:extLst>
              <a:ext uri="{FF2B5EF4-FFF2-40B4-BE49-F238E27FC236}">
                <a16:creationId xmlns:a16="http://schemas.microsoft.com/office/drawing/2014/main" id="{9DC763A3-51F7-ABFC-4C98-65CCEEBA6E14}"/>
              </a:ext>
            </a:extLst>
          </p:cNvPr>
          <p:cNvSpPr txBox="1"/>
          <p:nvPr/>
        </p:nvSpPr>
        <p:spPr>
          <a:xfrm>
            <a:off x="9220407" y="3788376"/>
            <a:ext cx="1612771" cy="1200329"/>
          </a:xfrm>
          <a:prstGeom prst="rect">
            <a:avLst/>
          </a:prstGeom>
          <a:noFill/>
        </p:spPr>
        <p:txBody>
          <a:bodyPr wrap="square" rtlCol="0">
            <a:spAutoFit/>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Christmas Cards &amp; Gifts</a:t>
            </a:r>
          </a:p>
          <a:p>
            <a:pPr algn="ctr"/>
            <a:r>
              <a:rPr lang="en-GB" sz="1400" dirty="0">
                <a:latin typeface="ADLaM Display" panose="02010000000000000000" pitchFamily="2" charset="0"/>
                <a:ea typeface="ADLaM Display" panose="02010000000000000000" pitchFamily="2" charset="0"/>
                <a:cs typeface="ADLaM Display" panose="02010000000000000000" pitchFamily="2" charset="0"/>
              </a:rPr>
              <a:t>raised</a:t>
            </a:r>
            <a:r>
              <a:rPr lang="en-GB" dirty="0">
                <a:latin typeface="ADLaM Display" panose="02010000000000000000" pitchFamily="2" charset="0"/>
                <a:ea typeface="ADLaM Display" panose="02010000000000000000" pitchFamily="2" charset="0"/>
                <a:cs typeface="ADLaM Display" panose="02010000000000000000" pitchFamily="2" charset="0"/>
              </a:rPr>
              <a:t> </a:t>
            </a:r>
          </a:p>
          <a:p>
            <a:pPr algn="ctr"/>
            <a:r>
              <a:rPr lang="en-GB" dirty="0">
                <a:latin typeface="ADLaM Display" panose="02010000000000000000" pitchFamily="2" charset="0"/>
                <a:ea typeface="ADLaM Display" panose="02010000000000000000" pitchFamily="2" charset="0"/>
                <a:cs typeface="ADLaM Display" panose="02010000000000000000" pitchFamily="2" charset="0"/>
              </a:rPr>
              <a:t>£130</a:t>
            </a:r>
          </a:p>
        </p:txBody>
      </p:sp>
      <p:sp>
        <p:nvSpPr>
          <p:cNvPr id="79" name="TextBox 78">
            <a:extLst>
              <a:ext uri="{FF2B5EF4-FFF2-40B4-BE49-F238E27FC236}">
                <a16:creationId xmlns:a16="http://schemas.microsoft.com/office/drawing/2014/main" id="{31F999F7-A80E-72BE-171C-4AA747B40098}"/>
              </a:ext>
            </a:extLst>
          </p:cNvPr>
          <p:cNvSpPr txBox="1"/>
          <p:nvPr/>
        </p:nvSpPr>
        <p:spPr>
          <a:xfrm>
            <a:off x="1744692" y="3672900"/>
            <a:ext cx="1520126" cy="1138773"/>
          </a:xfrm>
          <a:prstGeom prst="rect">
            <a:avLst/>
          </a:prstGeom>
          <a:noFill/>
        </p:spPr>
        <p:txBody>
          <a:bodyPr wrap="square" rtlCol="0">
            <a:spAutoFit/>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Pre-Loved Uniform</a:t>
            </a:r>
          </a:p>
          <a:p>
            <a:pPr algn="ctr"/>
            <a:r>
              <a:rPr lang="en-GB" sz="1400" dirty="0">
                <a:latin typeface="ADLaM Display" panose="02010000000000000000" pitchFamily="2" charset="0"/>
                <a:ea typeface="ADLaM Display" panose="02010000000000000000" pitchFamily="2" charset="0"/>
                <a:cs typeface="ADLaM Display" panose="02010000000000000000" pitchFamily="2" charset="0"/>
              </a:rPr>
              <a:t>raised</a:t>
            </a:r>
          </a:p>
          <a:p>
            <a:pPr algn="ctr"/>
            <a:r>
              <a:rPr lang="en-GB" dirty="0">
                <a:latin typeface="ADLaM Display" panose="02010000000000000000" pitchFamily="2" charset="0"/>
                <a:ea typeface="ADLaM Display" panose="02010000000000000000" pitchFamily="2" charset="0"/>
                <a:cs typeface="ADLaM Display" panose="02010000000000000000" pitchFamily="2" charset="0"/>
              </a:rPr>
              <a:t>£105</a:t>
            </a:r>
          </a:p>
        </p:txBody>
      </p:sp>
      <p:sp>
        <p:nvSpPr>
          <p:cNvPr id="80" name="Star: 6 Points 79">
            <a:extLst>
              <a:ext uri="{FF2B5EF4-FFF2-40B4-BE49-F238E27FC236}">
                <a16:creationId xmlns:a16="http://schemas.microsoft.com/office/drawing/2014/main" id="{88144C6D-93D2-8424-6723-42AA48E96448}"/>
              </a:ext>
            </a:extLst>
          </p:cNvPr>
          <p:cNvSpPr/>
          <p:nvPr/>
        </p:nvSpPr>
        <p:spPr>
          <a:xfrm>
            <a:off x="2217402" y="580232"/>
            <a:ext cx="1603664" cy="2032465"/>
          </a:xfrm>
          <a:prstGeom prst="star6">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TextBox 80">
            <a:extLst>
              <a:ext uri="{FF2B5EF4-FFF2-40B4-BE49-F238E27FC236}">
                <a16:creationId xmlns:a16="http://schemas.microsoft.com/office/drawing/2014/main" id="{F958C04A-9AB2-D04D-7109-1B4340BEE96C}"/>
              </a:ext>
            </a:extLst>
          </p:cNvPr>
          <p:cNvSpPr txBox="1"/>
          <p:nvPr/>
        </p:nvSpPr>
        <p:spPr>
          <a:xfrm>
            <a:off x="2329097" y="1034645"/>
            <a:ext cx="1403356" cy="1138773"/>
          </a:xfrm>
          <a:prstGeom prst="rect">
            <a:avLst/>
          </a:prstGeom>
          <a:noFill/>
        </p:spPr>
        <p:txBody>
          <a:bodyPr wrap="square" rtlCol="0">
            <a:spAutoFit/>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Fantasy Football</a:t>
            </a:r>
          </a:p>
          <a:p>
            <a:pPr algn="ctr"/>
            <a:r>
              <a:rPr lang="en-GB" sz="1400" dirty="0">
                <a:latin typeface="ADLaM Display" panose="02010000000000000000" pitchFamily="2" charset="0"/>
                <a:ea typeface="ADLaM Display" panose="02010000000000000000" pitchFamily="2" charset="0"/>
                <a:cs typeface="ADLaM Display" panose="02010000000000000000" pitchFamily="2" charset="0"/>
              </a:rPr>
              <a:t>raised</a:t>
            </a:r>
          </a:p>
          <a:p>
            <a:pPr algn="ctr"/>
            <a:r>
              <a:rPr lang="en-GB" dirty="0">
                <a:latin typeface="ADLaM Display" panose="02010000000000000000" pitchFamily="2" charset="0"/>
                <a:ea typeface="ADLaM Display" panose="02010000000000000000" pitchFamily="2" charset="0"/>
                <a:cs typeface="ADLaM Display" panose="02010000000000000000" pitchFamily="2" charset="0"/>
              </a:rPr>
              <a:t>£170</a:t>
            </a:r>
          </a:p>
        </p:txBody>
      </p:sp>
    </p:spTree>
    <p:extLst>
      <p:ext uri="{BB962C8B-B14F-4D97-AF65-F5344CB8AC3E}">
        <p14:creationId xmlns:p14="http://schemas.microsoft.com/office/powerpoint/2010/main" val="42313228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8" name="Heart 37">
            <a:extLst>
              <a:ext uri="{FF2B5EF4-FFF2-40B4-BE49-F238E27FC236}">
                <a16:creationId xmlns:a16="http://schemas.microsoft.com/office/drawing/2014/main" id="{80C50B2B-5537-302D-3D31-85A8FF6D00E5}"/>
              </a:ext>
            </a:extLst>
          </p:cNvPr>
          <p:cNvSpPr/>
          <p:nvPr/>
        </p:nvSpPr>
        <p:spPr>
          <a:xfrm>
            <a:off x="3719386" y="1761953"/>
            <a:ext cx="5257890" cy="4017649"/>
          </a:xfrm>
          <a:prstGeom prst="hear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What we raised in 2024/2025</a:t>
            </a:r>
          </a:p>
        </p:txBody>
      </p:sp>
      <p:sp>
        <p:nvSpPr>
          <p:cNvPr id="4" name="Heart 3">
            <a:extLst>
              <a:ext uri="{FF2B5EF4-FFF2-40B4-BE49-F238E27FC236}">
                <a16:creationId xmlns:a16="http://schemas.microsoft.com/office/drawing/2014/main" id="{1DC56190-600C-132D-4CD3-9CC0A36F733A}"/>
              </a:ext>
            </a:extLst>
          </p:cNvPr>
          <p:cNvSpPr/>
          <p:nvPr/>
        </p:nvSpPr>
        <p:spPr>
          <a:xfrm>
            <a:off x="97047" y="349793"/>
            <a:ext cx="1683713" cy="1463136"/>
          </a:xfrm>
          <a:prstGeom prst="hear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Heart 4">
            <a:extLst>
              <a:ext uri="{FF2B5EF4-FFF2-40B4-BE49-F238E27FC236}">
                <a16:creationId xmlns:a16="http://schemas.microsoft.com/office/drawing/2014/main" id="{E879767B-829B-8CC0-49D0-675504B75BAD}"/>
              </a:ext>
            </a:extLst>
          </p:cNvPr>
          <p:cNvSpPr/>
          <p:nvPr/>
        </p:nvSpPr>
        <p:spPr>
          <a:xfrm>
            <a:off x="1957945" y="335199"/>
            <a:ext cx="1683713" cy="1463136"/>
          </a:xfrm>
          <a:prstGeom prst="hear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071FB4DE-5C79-46D1-0AB6-9939CDA57090}"/>
              </a:ext>
            </a:extLst>
          </p:cNvPr>
          <p:cNvSpPr txBox="1"/>
          <p:nvPr/>
        </p:nvSpPr>
        <p:spPr>
          <a:xfrm>
            <a:off x="187492" y="714879"/>
            <a:ext cx="1520972" cy="646331"/>
          </a:xfrm>
          <a:prstGeom prst="rect">
            <a:avLst/>
          </a:prstGeom>
          <a:noFill/>
        </p:spPr>
        <p:txBody>
          <a:bodyPr wrap="square" rtlCol="0">
            <a:spAutoFit/>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Sports Day </a:t>
            </a:r>
          </a:p>
          <a:p>
            <a:pPr algn="ctr"/>
            <a:r>
              <a:rPr lang="en-GB" dirty="0">
                <a:latin typeface="ADLaM Display" panose="02010000000000000000" pitchFamily="2" charset="0"/>
                <a:ea typeface="ADLaM Display" panose="02010000000000000000" pitchFamily="2" charset="0"/>
                <a:cs typeface="ADLaM Display" panose="02010000000000000000" pitchFamily="2" charset="0"/>
              </a:rPr>
              <a:t>£85</a:t>
            </a:r>
          </a:p>
        </p:txBody>
      </p:sp>
      <p:sp>
        <p:nvSpPr>
          <p:cNvPr id="7" name="TextBox 6">
            <a:extLst>
              <a:ext uri="{FF2B5EF4-FFF2-40B4-BE49-F238E27FC236}">
                <a16:creationId xmlns:a16="http://schemas.microsoft.com/office/drawing/2014/main" id="{F1EFEA6B-CAF3-5BBC-F4DF-C08B97ACB647}"/>
              </a:ext>
            </a:extLst>
          </p:cNvPr>
          <p:cNvSpPr txBox="1"/>
          <p:nvPr/>
        </p:nvSpPr>
        <p:spPr>
          <a:xfrm>
            <a:off x="2055397" y="628524"/>
            <a:ext cx="1543175" cy="923330"/>
          </a:xfrm>
          <a:prstGeom prst="rect">
            <a:avLst/>
          </a:prstGeom>
          <a:noFill/>
        </p:spPr>
        <p:txBody>
          <a:bodyPr wrap="square" rtlCol="0">
            <a:spAutoFit/>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Fathers Day Breakfast</a:t>
            </a:r>
          </a:p>
          <a:p>
            <a:pPr algn="ctr"/>
            <a:r>
              <a:rPr lang="en-GB" dirty="0">
                <a:latin typeface="ADLaM Display" panose="02010000000000000000" pitchFamily="2" charset="0"/>
                <a:ea typeface="ADLaM Display" panose="02010000000000000000" pitchFamily="2" charset="0"/>
                <a:cs typeface="ADLaM Display" panose="02010000000000000000" pitchFamily="2" charset="0"/>
              </a:rPr>
              <a:t>£250</a:t>
            </a:r>
          </a:p>
        </p:txBody>
      </p:sp>
      <p:sp>
        <p:nvSpPr>
          <p:cNvPr id="10" name="Heart 9">
            <a:extLst>
              <a:ext uri="{FF2B5EF4-FFF2-40B4-BE49-F238E27FC236}">
                <a16:creationId xmlns:a16="http://schemas.microsoft.com/office/drawing/2014/main" id="{6D077F0B-E91B-C27D-E7B3-2F20B3059C76}"/>
              </a:ext>
            </a:extLst>
          </p:cNvPr>
          <p:cNvSpPr/>
          <p:nvPr/>
        </p:nvSpPr>
        <p:spPr>
          <a:xfrm>
            <a:off x="2005764" y="1896294"/>
            <a:ext cx="1683713" cy="1463136"/>
          </a:xfrm>
          <a:prstGeom prst="hear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Class Budget Treats</a:t>
            </a:r>
          </a:p>
        </p:txBody>
      </p:sp>
      <p:sp>
        <p:nvSpPr>
          <p:cNvPr id="11" name="TextBox 10">
            <a:extLst>
              <a:ext uri="{FF2B5EF4-FFF2-40B4-BE49-F238E27FC236}">
                <a16:creationId xmlns:a16="http://schemas.microsoft.com/office/drawing/2014/main" id="{BC567411-D026-1519-5B1C-E72F8421993E}"/>
              </a:ext>
            </a:extLst>
          </p:cNvPr>
          <p:cNvSpPr txBox="1"/>
          <p:nvPr/>
        </p:nvSpPr>
        <p:spPr>
          <a:xfrm>
            <a:off x="2102370" y="2190764"/>
            <a:ext cx="1627467" cy="923330"/>
          </a:xfrm>
          <a:prstGeom prst="rect">
            <a:avLst/>
          </a:prstGeom>
          <a:noFill/>
        </p:spPr>
        <p:txBody>
          <a:bodyPr wrap="square" rtlCol="0">
            <a:spAutoFit/>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Year 6 Leavers Gifts</a:t>
            </a:r>
          </a:p>
          <a:p>
            <a:pPr algn="ctr"/>
            <a:r>
              <a:rPr lang="en-GB" dirty="0">
                <a:latin typeface="ADLaM Display" panose="02010000000000000000" pitchFamily="2" charset="0"/>
                <a:ea typeface="ADLaM Display" panose="02010000000000000000" pitchFamily="2" charset="0"/>
                <a:cs typeface="ADLaM Display" panose="02010000000000000000" pitchFamily="2" charset="0"/>
              </a:rPr>
              <a:t>£300</a:t>
            </a:r>
          </a:p>
        </p:txBody>
      </p:sp>
      <p:sp>
        <p:nvSpPr>
          <p:cNvPr id="12" name="Heart 11">
            <a:extLst>
              <a:ext uri="{FF2B5EF4-FFF2-40B4-BE49-F238E27FC236}">
                <a16:creationId xmlns:a16="http://schemas.microsoft.com/office/drawing/2014/main" id="{747231A6-8FF3-6F72-F167-A9E876418925}"/>
              </a:ext>
            </a:extLst>
          </p:cNvPr>
          <p:cNvSpPr/>
          <p:nvPr/>
        </p:nvSpPr>
        <p:spPr>
          <a:xfrm>
            <a:off x="4015774" y="189473"/>
            <a:ext cx="1683713" cy="1463136"/>
          </a:xfrm>
          <a:prstGeom prst="hear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E5B22409-C2D9-8FC6-932F-92F8E2194D5C}"/>
              </a:ext>
            </a:extLst>
          </p:cNvPr>
          <p:cNvSpPr txBox="1"/>
          <p:nvPr/>
        </p:nvSpPr>
        <p:spPr>
          <a:xfrm>
            <a:off x="4086042" y="467942"/>
            <a:ext cx="1543175" cy="923330"/>
          </a:xfrm>
          <a:prstGeom prst="rect">
            <a:avLst/>
          </a:prstGeom>
          <a:noFill/>
        </p:spPr>
        <p:txBody>
          <a:bodyPr wrap="square" rtlCol="0">
            <a:spAutoFit/>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Year 6 – MAD Day</a:t>
            </a:r>
          </a:p>
          <a:p>
            <a:pPr algn="ctr"/>
            <a:r>
              <a:rPr lang="en-GB" dirty="0">
                <a:latin typeface="ADLaM Display" panose="02010000000000000000" pitchFamily="2" charset="0"/>
                <a:ea typeface="ADLaM Display" panose="02010000000000000000" pitchFamily="2" charset="0"/>
                <a:cs typeface="ADLaM Display" panose="02010000000000000000" pitchFamily="2" charset="0"/>
              </a:rPr>
              <a:t>£750</a:t>
            </a:r>
          </a:p>
        </p:txBody>
      </p:sp>
      <p:sp>
        <p:nvSpPr>
          <p:cNvPr id="14" name="Heart 13">
            <a:extLst>
              <a:ext uri="{FF2B5EF4-FFF2-40B4-BE49-F238E27FC236}">
                <a16:creationId xmlns:a16="http://schemas.microsoft.com/office/drawing/2014/main" id="{FAA6D441-41C9-4B0E-0F0C-A4839BFDA9F6}"/>
              </a:ext>
            </a:extLst>
          </p:cNvPr>
          <p:cNvSpPr/>
          <p:nvPr/>
        </p:nvSpPr>
        <p:spPr>
          <a:xfrm>
            <a:off x="10195711" y="249532"/>
            <a:ext cx="1797683" cy="1510279"/>
          </a:xfrm>
          <a:prstGeom prst="hear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65860EDA-C87F-E9E4-2C50-B71A82A653B1}"/>
              </a:ext>
            </a:extLst>
          </p:cNvPr>
          <p:cNvSpPr txBox="1"/>
          <p:nvPr/>
        </p:nvSpPr>
        <p:spPr>
          <a:xfrm>
            <a:off x="10388108" y="492005"/>
            <a:ext cx="1514902" cy="1200329"/>
          </a:xfrm>
          <a:prstGeom prst="rect">
            <a:avLst/>
          </a:prstGeom>
          <a:noFill/>
        </p:spPr>
        <p:txBody>
          <a:bodyPr wrap="square" rtlCol="0">
            <a:spAutoFit/>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Snacks &amp; Drinks for Panto</a:t>
            </a:r>
          </a:p>
          <a:p>
            <a:pPr algn="ctr"/>
            <a:r>
              <a:rPr lang="en-GB" dirty="0">
                <a:latin typeface="ADLaM Display" panose="02010000000000000000" pitchFamily="2" charset="0"/>
                <a:ea typeface="ADLaM Display" panose="02010000000000000000" pitchFamily="2" charset="0"/>
                <a:cs typeface="ADLaM Display" panose="02010000000000000000" pitchFamily="2" charset="0"/>
              </a:rPr>
              <a:t>£60</a:t>
            </a:r>
          </a:p>
        </p:txBody>
      </p:sp>
      <p:sp>
        <p:nvSpPr>
          <p:cNvPr id="16" name="Heart 15">
            <a:extLst>
              <a:ext uri="{FF2B5EF4-FFF2-40B4-BE49-F238E27FC236}">
                <a16:creationId xmlns:a16="http://schemas.microsoft.com/office/drawing/2014/main" id="{F7B0F1F1-7D29-2633-AD8E-F0250BB4174E}"/>
              </a:ext>
            </a:extLst>
          </p:cNvPr>
          <p:cNvSpPr/>
          <p:nvPr/>
        </p:nvSpPr>
        <p:spPr>
          <a:xfrm>
            <a:off x="8876816" y="3336944"/>
            <a:ext cx="1683714" cy="1334142"/>
          </a:xfrm>
          <a:prstGeom prst="hear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DBE3438E-ED1E-3C15-D9C2-7D93C8DCC26F}"/>
              </a:ext>
            </a:extLst>
          </p:cNvPr>
          <p:cNvSpPr txBox="1"/>
          <p:nvPr/>
        </p:nvSpPr>
        <p:spPr>
          <a:xfrm>
            <a:off x="8988757" y="3633680"/>
            <a:ext cx="1526434" cy="923330"/>
          </a:xfrm>
          <a:prstGeom prst="rect">
            <a:avLst/>
          </a:prstGeom>
          <a:noFill/>
        </p:spPr>
        <p:txBody>
          <a:bodyPr wrap="square" rtlCol="0">
            <a:spAutoFit/>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Santa Visit &amp; Treat </a:t>
            </a:r>
          </a:p>
          <a:p>
            <a:pPr algn="ctr"/>
            <a:r>
              <a:rPr lang="en-GB" dirty="0">
                <a:latin typeface="ADLaM Display" panose="02010000000000000000" pitchFamily="2" charset="0"/>
                <a:ea typeface="ADLaM Display" panose="02010000000000000000" pitchFamily="2" charset="0"/>
                <a:cs typeface="ADLaM Display" panose="02010000000000000000" pitchFamily="2" charset="0"/>
              </a:rPr>
              <a:t>£350</a:t>
            </a:r>
          </a:p>
        </p:txBody>
      </p:sp>
      <p:sp>
        <p:nvSpPr>
          <p:cNvPr id="18" name="Heart 17">
            <a:extLst>
              <a:ext uri="{FF2B5EF4-FFF2-40B4-BE49-F238E27FC236}">
                <a16:creationId xmlns:a16="http://schemas.microsoft.com/office/drawing/2014/main" id="{12D21294-C9AB-7926-72E4-40B541ABA713}"/>
              </a:ext>
            </a:extLst>
          </p:cNvPr>
          <p:cNvSpPr/>
          <p:nvPr/>
        </p:nvSpPr>
        <p:spPr>
          <a:xfrm>
            <a:off x="9023441" y="1625266"/>
            <a:ext cx="1683713" cy="1463136"/>
          </a:xfrm>
          <a:prstGeom prst="hear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Heart 18">
            <a:extLst>
              <a:ext uri="{FF2B5EF4-FFF2-40B4-BE49-F238E27FC236}">
                <a16:creationId xmlns:a16="http://schemas.microsoft.com/office/drawing/2014/main" id="{8D4F254A-5585-ECE6-B67A-97E139B15A11}"/>
              </a:ext>
            </a:extLst>
          </p:cNvPr>
          <p:cNvSpPr/>
          <p:nvPr/>
        </p:nvSpPr>
        <p:spPr>
          <a:xfrm>
            <a:off x="241407" y="5012950"/>
            <a:ext cx="1683713" cy="1463136"/>
          </a:xfrm>
          <a:prstGeom prst="hear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Heart 19">
            <a:extLst>
              <a:ext uri="{FF2B5EF4-FFF2-40B4-BE49-F238E27FC236}">
                <a16:creationId xmlns:a16="http://schemas.microsoft.com/office/drawing/2014/main" id="{EB2EB4BB-74BF-406E-D9A9-BDAF387F80BC}"/>
              </a:ext>
            </a:extLst>
          </p:cNvPr>
          <p:cNvSpPr/>
          <p:nvPr/>
        </p:nvSpPr>
        <p:spPr>
          <a:xfrm>
            <a:off x="10463226" y="2426160"/>
            <a:ext cx="1683713" cy="1463136"/>
          </a:xfrm>
          <a:prstGeom prst="hear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9A23A236-C176-D028-6DEE-518D792FF9D2}"/>
              </a:ext>
            </a:extLst>
          </p:cNvPr>
          <p:cNvSpPr txBox="1"/>
          <p:nvPr/>
        </p:nvSpPr>
        <p:spPr>
          <a:xfrm>
            <a:off x="9186182" y="1862657"/>
            <a:ext cx="1520972" cy="1077218"/>
          </a:xfrm>
          <a:prstGeom prst="rect">
            <a:avLst/>
          </a:prstGeom>
          <a:noFill/>
        </p:spPr>
        <p:txBody>
          <a:bodyPr wrap="square" rtlCol="0">
            <a:spAutoFit/>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Science Day </a:t>
            </a:r>
          </a:p>
          <a:p>
            <a:pPr algn="ctr"/>
            <a:r>
              <a:rPr lang="en-GB" sz="1400" dirty="0">
                <a:latin typeface="ADLaM Display" panose="02010000000000000000" pitchFamily="2" charset="0"/>
                <a:ea typeface="ADLaM Display" panose="02010000000000000000" pitchFamily="2" charset="0"/>
                <a:cs typeface="ADLaM Display" panose="02010000000000000000" pitchFamily="2" charset="0"/>
              </a:rPr>
              <a:t>(Animal Encounters)</a:t>
            </a:r>
          </a:p>
          <a:p>
            <a:pPr algn="ctr"/>
            <a:r>
              <a:rPr lang="en-GB" dirty="0">
                <a:latin typeface="ADLaM Display" panose="02010000000000000000" pitchFamily="2" charset="0"/>
                <a:ea typeface="ADLaM Display" panose="02010000000000000000" pitchFamily="2" charset="0"/>
                <a:cs typeface="ADLaM Display" panose="02010000000000000000" pitchFamily="2" charset="0"/>
              </a:rPr>
              <a:t>£439</a:t>
            </a:r>
          </a:p>
        </p:txBody>
      </p:sp>
      <p:sp>
        <p:nvSpPr>
          <p:cNvPr id="22" name="TextBox 21">
            <a:extLst>
              <a:ext uri="{FF2B5EF4-FFF2-40B4-BE49-F238E27FC236}">
                <a16:creationId xmlns:a16="http://schemas.microsoft.com/office/drawing/2014/main" id="{CD81A282-F237-0FD3-AAA1-AAEF5259ED8C}"/>
              </a:ext>
            </a:extLst>
          </p:cNvPr>
          <p:cNvSpPr txBox="1"/>
          <p:nvPr/>
        </p:nvSpPr>
        <p:spPr>
          <a:xfrm>
            <a:off x="10523044" y="2675391"/>
            <a:ext cx="1543175" cy="1200329"/>
          </a:xfrm>
          <a:prstGeom prst="rect">
            <a:avLst/>
          </a:prstGeom>
          <a:noFill/>
        </p:spPr>
        <p:txBody>
          <a:bodyPr wrap="square" rtlCol="0">
            <a:spAutoFit/>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Easter Bunny &amp; Treat</a:t>
            </a:r>
          </a:p>
          <a:p>
            <a:pPr algn="ctr"/>
            <a:r>
              <a:rPr lang="en-GB" dirty="0">
                <a:latin typeface="ADLaM Display" panose="02010000000000000000" pitchFamily="2" charset="0"/>
                <a:ea typeface="ADLaM Display" panose="02010000000000000000" pitchFamily="2" charset="0"/>
                <a:cs typeface="ADLaM Display" panose="02010000000000000000" pitchFamily="2" charset="0"/>
              </a:rPr>
              <a:t>£127</a:t>
            </a:r>
          </a:p>
        </p:txBody>
      </p:sp>
      <p:sp>
        <p:nvSpPr>
          <p:cNvPr id="23" name="Heart 22">
            <a:extLst>
              <a:ext uri="{FF2B5EF4-FFF2-40B4-BE49-F238E27FC236}">
                <a16:creationId xmlns:a16="http://schemas.microsoft.com/office/drawing/2014/main" id="{50029D05-B058-22D0-F7C3-AF79004D3866}"/>
              </a:ext>
            </a:extLst>
          </p:cNvPr>
          <p:cNvSpPr/>
          <p:nvPr/>
        </p:nvSpPr>
        <p:spPr>
          <a:xfrm>
            <a:off x="2134324" y="4709119"/>
            <a:ext cx="1683713" cy="1463136"/>
          </a:xfrm>
          <a:prstGeom prst="hear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Heart 23">
            <a:extLst>
              <a:ext uri="{FF2B5EF4-FFF2-40B4-BE49-F238E27FC236}">
                <a16:creationId xmlns:a16="http://schemas.microsoft.com/office/drawing/2014/main" id="{BD3FE315-65A4-35F1-2921-7C2F7D505793}"/>
              </a:ext>
            </a:extLst>
          </p:cNvPr>
          <p:cNvSpPr/>
          <p:nvPr/>
        </p:nvSpPr>
        <p:spPr>
          <a:xfrm>
            <a:off x="10388108" y="4151600"/>
            <a:ext cx="1683713" cy="1463136"/>
          </a:xfrm>
          <a:prstGeom prst="hear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Heart 24">
            <a:extLst>
              <a:ext uri="{FF2B5EF4-FFF2-40B4-BE49-F238E27FC236}">
                <a16:creationId xmlns:a16="http://schemas.microsoft.com/office/drawing/2014/main" id="{71D793A5-92C2-D0A7-EDC0-D89F28EF6626}"/>
              </a:ext>
            </a:extLst>
          </p:cNvPr>
          <p:cNvSpPr/>
          <p:nvPr/>
        </p:nvSpPr>
        <p:spPr>
          <a:xfrm>
            <a:off x="9006004" y="5087452"/>
            <a:ext cx="1683713" cy="1463136"/>
          </a:xfrm>
          <a:prstGeom prst="hear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a:extLst>
              <a:ext uri="{FF2B5EF4-FFF2-40B4-BE49-F238E27FC236}">
                <a16:creationId xmlns:a16="http://schemas.microsoft.com/office/drawing/2014/main" id="{A50F4830-1D8B-072E-97A8-B4AC46568D52}"/>
              </a:ext>
            </a:extLst>
          </p:cNvPr>
          <p:cNvSpPr txBox="1"/>
          <p:nvPr/>
        </p:nvSpPr>
        <p:spPr>
          <a:xfrm>
            <a:off x="9091028" y="5405449"/>
            <a:ext cx="1536106" cy="923330"/>
          </a:xfrm>
          <a:prstGeom prst="rect">
            <a:avLst/>
          </a:prstGeom>
          <a:noFill/>
        </p:spPr>
        <p:txBody>
          <a:bodyPr wrap="square" rtlCol="0">
            <a:spAutoFit/>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Library Seating*</a:t>
            </a:r>
          </a:p>
          <a:p>
            <a:pPr algn="ctr"/>
            <a:r>
              <a:rPr lang="en-GB" dirty="0">
                <a:latin typeface="ADLaM Display" panose="02010000000000000000" pitchFamily="2" charset="0"/>
                <a:ea typeface="ADLaM Display" panose="02010000000000000000" pitchFamily="2" charset="0"/>
                <a:cs typeface="ADLaM Display" panose="02010000000000000000" pitchFamily="2" charset="0"/>
              </a:rPr>
              <a:t>£384</a:t>
            </a:r>
          </a:p>
        </p:txBody>
      </p:sp>
      <p:sp>
        <p:nvSpPr>
          <p:cNvPr id="27" name="TextBox 26">
            <a:extLst>
              <a:ext uri="{FF2B5EF4-FFF2-40B4-BE49-F238E27FC236}">
                <a16:creationId xmlns:a16="http://schemas.microsoft.com/office/drawing/2014/main" id="{CA2D459A-B6B7-C0BB-0C03-9D391E6DC731}"/>
              </a:ext>
            </a:extLst>
          </p:cNvPr>
          <p:cNvSpPr txBox="1"/>
          <p:nvPr/>
        </p:nvSpPr>
        <p:spPr>
          <a:xfrm>
            <a:off x="10411241" y="4484833"/>
            <a:ext cx="1683712" cy="923330"/>
          </a:xfrm>
          <a:prstGeom prst="rect">
            <a:avLst/>
          </a:prstGeom>
          <a:noFill/>
        </p:spPr>
        <p:txBody>
          <a:bodyPr wrap="square" rtlCol="0">
            <a:spAutoFit/>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New Rugs – Infants</a:t>
            </a:r>
          </a:p>
          <a:p>
            <a:pPr algn="ctr"/>
            <a:r>
              <a:rPr lang="en-GB" dirty="0">
                <a:latin typeface="ADLaM Display" panose="02010000000000000000" pitchFamily="2" charset="0"/>
                <a:ea typeface="ADLaM Display" panose="02010000000000000000" pitchFamily="2" charset="0"/>
                <a:cs typeface="ADLaM Display" panose="02010000000000000000" pitchFamily="2" charset="0"/>
              </a:rPr>
              <a:t>£827*</a:t>
            </a:r>
          </a:p>
        </p:txBody>
      </p:sp>
      <p:sp>
        <p:nvSpPr>
          <p:cNvPr id="28" name="TextBox 27">
            <a:extLst>
              <a:ext uri="{FF2B5EF4-FFF2-40B4-BE49-F238E27FC236}">
                <a16:creationId xmlns:a16="http://schemas.microsoft.com/office/drawing/2014/main" id="{AFC0A88C-C87C-8471-F369-279AE9D7A6F6}"/>
              </a:ext>
            </a:extLst>
          </p:cNvPr>
          <p:cNvSpPr txBox="1"/>
          <p:nvPr/>
        </p:nvSpPr>
        <p:spPr>
          <a:xfrm>
            <a:off x="2244054" y="5010547"/>
            <a:ext cx="1514902" cy="1077218"/>
          </a:xfrm>
          <a:prstGeom prst="rect">
            <a:avLst/>
          </a:prstGeom>
          <a:noFill/>
        </p:spPr>
        <p:txBody>
          <a:bodyPr wrap="square" rtlCol="0">
            <a:spAutoFit/>
          </a:bodyPr>
          <a:lstStyle/>
          <a:p>
            <a:pPr algn="ctr"/>
            <a:r>
              <a:rPr lang="en-GB" sz="1600" dirty="0">
                <a:latin typeface="ADLaM Display" panose="02010000000000000000" pitchFamily="2" charset="0"/>
                <a:ea typeface="ADLaM Display" panose="02010000000000000000" pitchFamily="2" charset="0"/>
                <a:cs typeface="ADLaM Display" panose="02010000000000000000" pitchFamily="2" charset="0"/>
              </a:rPr>
              <a:t>Storage Boxes (playground)</a:t>
            </a:r>
          </a:p>
          <a:p>
            <a:pPr algn="ctr"/>
            <a:r>
              <a:rPr lang="en-GB" sz="1600" dirty="0">
                <a:latin typeface="ADLaM Display" panose="02010000000000000000" pitchFamily="2" charset="0"/>
                <a:ea typeface="ADLaM Display" panose="02010000000000000000" pitchFamily="2" charset="0"/>
                <a:cs typeface="ADLaM Display" panose="02010000000000000000" pitchFamily="2" charset="0"/>
              </a:rPr>
              <a:t>£785</a:t>
            </a:r>
          </a:p>
        </p:txBody>
      </p:sp>
      <p:sp>
        <p:nvSpPr>
          <p:cNvPr id="29" name="Heart 28">
            <a:extLst>
              <a:ext uri="{FF2B5EF4-FFF2-40B4-BE49-F238E27FC236}">
                <a16:creationId xmlns:a16="http://schemas.microsoft.com/office/drawing/2014/main" id="{AF8B936A-F5D1-A9CC-A79E-88159E7CDA0C}"/>
              </a:ext>
            </a:extLst>
          </p:cNvPr>
          <p:cNvSpPr/>
          <p:nvPr/>
        </p:nvSpPr>
        <p:spPr>
          <a:xfrm>
            <a:off x="3916689" y="5186466"/>
            <a:ext cx="1683713" cy="1463136"/>
          </a:xfrm>
          <a:prstGeom prst="hear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TextBox 29">
            <a:extLst>
              <a:ext uri="{FF2B5EF4-FFF2-40B4-BE49-F238E27FC236}">
                <a16:creationId xmlns:a16="http://schemas.microsoft.com/office/drawing/2014/main" id="{AF14EE19-FCBE-F4D8-FF4D-AFEE72A716AC}"/>
              </a:ext>
            </a:extLst>
          </p:cNvPr>
          <p:cNvSpPr txBox="1"/>
          <p:nvPr/>
        </p:nvSpPr>
        <p:spPr>
          <a:xfrm>
            <a:off x="3893557" y="5514358"/>
            <a:ext cx="1665639" cy="923330"/>
          </a:xfrm>
          <a:prstGeom prst="rect">
            <a:avLst/>
          </a:prstGeom>
          <a:noFill/>
        </p:spPr>
        <p:txBody>
          <a:bodyPr wrap="square" rtlCol="0">
            <a:spAutoFit/>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Class Budget Treats</a:t>
            </a:r>
          </a:p>
          <a:p>
            <a:pPr algn="ctr"/>
            <a:r>
              <a:rPr lang="en-GB" b="1" dirty="0"/>
              <a:t>£310</a:t>
            </a:r>
          </a:p>
        </p:txBody>
      </p:sp>
      <p:sp>
        <p:nvSpPr>
          <p:cNvPr id="31" name="Heart 30">
            <a:extLst>
              <a:ext uri="{FF2B5EF4-FFF2-40B4-BE49-F238E27FC236}">
                <a16:creationId xmlns:a16="http://schemas.microsoft.com/office/drawing/2014/main" id="{8A659398-679E-F6E5-DE24-3B61101EAB40}"/>
              </a:ext>
            </a:extLst>
          </p:cNvPr>
          <p:cNvSpPr/>
          <p:nvPr/>
        </p:nvSpPr>
        <p:spPr>
          <a:xfrm>
            <a:off x="6143871" y="223363"/>
            <a:ext cx="1683714" cy="1518936"/>
          </a:xfrm>
          <a:prstGeom prst="hear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06441D4D-29FE-21A9-1A42-0FA8BCCD32F3}"/>
              </a:ext>
            </a:extLst>
          </p:cNvPr>
          <p:cNvSpPr txBox="1"/>
          <p:nvPr/>
        </p:nvSpPr>
        <p:spPr>
          <a:xfrm>
            <a:off x="6201095" y="437881"/>
            <a:ext cx="1536106" cy="1200329"/>
          </a:xfrm>
          <a:prstGeom prst="rect">
            <a:avLst/>
          </a:prstGeom>
          <a:noFill/>
        </p:spPr>
        <p:txBody>
          <a:bodyPr wrap="square" rtlCol="0">
            <a:spAutoFit/>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Oranges for Christingle Workshop</a:t>
            </a:r>
          </a:p>
          <a:p>
            <a:pPr algn="ctr"/>
            <a:r>
              <a:rPr lang="en-GB" dirty="0">
                <a:latin typeface="ADLaM Display" panose="02010000000000000000" pitchFamily="2" charset="0"/>
                <a:ea typeface="ADLaM Display" panose="02010000000000000000" pitchFamily="2" charset="0"/>
                <a:cs typeface="ADLaM Display" panose="02010000000000000000" pitchFamily="2" charset="0"/>
              </a:rPr>
              <a:t>£45</a:t>
            </a:r>
          </a:p>
        </p:txBody>
      </p:sp>
      <p:sp>
        <p:nvSpPr>
          <p:cNvPr id="33" name="Heart 32">
            <a:extLst>
              <a:ext uri="{FF2B5EF4-FFF2-40B4-BE49-F238E27FC236}">
                <a16:creationId xmlns:a16="http://schemas.microsoft.com/office/drawing/2014/main" id="{22C9696D-E244-E696-E981-241AB76D3F83}"/>
              </a:ext>
            </a:extLst>
          </p:cNvPr>
          <p:cNvSpPr/>
          <p:nvPr/>
        </p:nvSpPr>
        <p:spPr>
          <a:xfrm>
            <a:off x="8077066" y="143576"/>
            <a:ext cx="1727295" cy="1598723"/>
          </a:xfrm>
          <a:prstGeom prst="hear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89640DDF-E5E2-C0B3-31AE-EEC9A6137C97}"/>
              </a:ext>
            </a:extLst>
          </p:cNvPr>
          <p:cNvSpPr txBox="1"/>
          <p:nvPr/>
        </p:nvSpPr>
        <p:spPr>
          <a:xfrm>
            <a:off x="8105768" y="425975"/>
            <a:ext cx="1683712" cy="1200329"/>
          </a:xfrm>
          <a:prstGeom prst="rect">
            <a:avLst/>
          </a:prstGeom>
          <a:noFill/>
        </p:spPr>
        <p:txBody>
          <a:bodyPr wrap="square" rtlCol="0">
            <a:spAutoFit/>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Contribution for coaches to panto </a:t>
            </a:r>
          </a:p>
          <a:p>
            <a:pPr algn="ctr"/>
            <a:r>
              <a:rPr lang="en-GB" dirty="0">
                <a:latin typeface="ADLaM Display" panose="02010000000000000000" pitchFamily="2" charset="0"/>
                <a:ea typeface="ADLaM Display" panose="02010000000000000000" pitchFamily="2" charset="0"/>
                <a:cs typeface="ADLaM Display" panose="02010000000000000000" pitchFamily="2" charset="0"/>
              </a:rPr>
              <a:t>£1100</a:t>
            </a:r>
          </a:p>
        </p:txBody>
      </p:sp>
      <p:sp>
        <p:nvSpPr>
          <p:cNvPr id="35" name="Heart 34">
            <a:extLst>
              <a:ext uri="{FF2B5EF4-FFF2-40B4-BE49-F238E27FC236}">
                <a16:creationId xmlns:a16="http://schemas.microsoft.com/office/drawing/2014/main" id="{0295B673-2353-4F9F-A2FF-2C7F4001FE70}"/>
              </a:ext>
            </a:extLst>
          </p:cNvPr>
          <p:cNvSpPr/>
          <p:nvPr/>
        </p:nvSpPr>
        <p:spPr>
          <a:xfrm>
            <a:off x="84275" y="2139164"/>
            <a:ext cx="1683713" cy="1463136"/>
          </a:xfrm>
          <a:prstGeom prst="hear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a:extLst>
              <a:ext uri="{FF2B5EF4-FFF2-40B4-BE49-F238E27FC236}">
                <a16:creationId xmlns:a16="http://schemas.microsoft.com/office/drawing/2014/main" id="{B505113C-41EA-75C0-2188-CA414523DFCF}"/>
              </a:ext>
            </a:extLst>
          </p:cNvPr>
          <p:cNvSpPr txBox="1"/>
          <p:nvPr/>
        </p:nvSpPr>
        <p:spPr>
          <a:xfrm>
            <a:off x="304066" y="5357355"/>
            <a:ext cx="1526434" cy="923330"/>
          </a:xfrm>
          <a:prstGeom prst="rect">
            <a:avLst/>
          </a:prstGeom>
          <a:noFill/>
        </p:spPr>
        <p:txBody>
          <a:bodyPr wrap="square" rtlCol="0">
            <a:spAutoFit/>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Holly Class Trip </a:t>
            </a:r>
          </a:p>
          <a:p>
            <a:pPr algn="ctr"/>
            <a:r>
              <a:rPr lang="en-GB" dirty="0">
                <a:latin typeface="ADLaM Display" panose="02010000000000000000" pitchFamily="2" charset="0"/>
                <a:ea typeface="ADLaM Display" panose="02010000000000000000" pitchFamily="2" charset="0"/>
                <a:cs typeface="ADLaM Display" panose="02010000000000000000" pitchFamily="2" charset="0"/>
              </a:rPr>
              <a:t>£238</a:t>
            </a:r>
          </a:p>
        </p:txBody>
      </p:sp>
      <p:sp>
        <p:nvSpPr>
          <p:cNvPr id="37" name="TextBox 36">
            <a:extLst>
              <a:ext uri="{FF2B5EF4-FFF2-40B4-BE49-F238E27FC236}">
                <a16:creationId xmlns:a16="http://schemas.microsoft.com/office/drawing/2014/main" id="{2BD6C3C1-EE5B-4821-CB3C-CF90D8E3732C}"/>
              </a:ext>
            </a:extLst>
          </p:cNvPr>
          <p:cNvSpPr txBox="1"/>
          <p:nvPr/>
        </p:nvSpPr>
        <p:spPr>
          <a:xfrm>
            <a:off x="14169" y="2426160"/>
            <a:ext cx="1820830" cy="1077218"/>
          </a:xfrm>
          <a:prstGeom prst="rect">
            <a:avLst/>
          </a:prstGeom>
          <a:noFill/>
        </p:spPr>
        <p:txBody>
          <a:bodyPr wrap="square" rtlCol="0">
            <a:spAutoFit/>
          </a:bodyPr>
          <a:lstStyle/>
          <a:p>
            <a:pPr algn="ctr"/>
            <a:r>
              <a:rPr lang="en-GB" sz="1600" dirty="0">
                <a:latin typeface="ADLaM Display" panose="02010000000000000000" pitchFamily="2" charset="0"/>
                <a:ea typeface="ADLaM Display" panose="02010000000000000000" pitchFamily="2" charset="0"/>
                <a:cs typeface="ADLaM Display" panose="02010000000000000000" pitchFamily="2" charset="0"/>
              </a:rPr>
              <a:t>Mothers Day Afternoon </a:t>
            </a:r>
          </a:p>
          <a:p>
            <a:pPr algn="ctr"/>
            <a:r>
              <a:rPr lang="en-GB" sz="1600" dirty="0">
                <a:latin typeface="ADLaM Display" panose="02010000000000000000" pitchFamily="2" charset="0"/>
                <a:ea typeface="ADLaM Display" panose="02010000000000000000" pitchFamily="2" charset="0"/>
                <a:cs typeface="ADLaM Display" panose="02010000000000000000" pitchFamily="2" charset="0"/>
              </a:rPr>
              <a:t>Tea Cake Donations</a:t>
            </a:r>
          </a:p>
        </p:txBody>
      </p:sp>
      <p:pic>
        <p:nvPicPr>
          <p:cNvPr id="39" name="Picture 38">
            <a:extLst>
              <a:ext uri="{FF2B5EF4-FFF2-40B4-BE49-F238E27FC236}">
                <a16:creationId xmlns:a16="http://schemas.microsoft.com/office/drawing/2014/main" id="{7685A965-6A1F-3AAB-4862-A242A41088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86613" y="3602300"/>
            <a:ext cx="1899138" cy="1997612"/>
          </a:xfrm>
          <a:prstGeom prst="rect">
            <a:avLst/>
          </a:prstGeom>
        </p:spPr>
      </p:pic>
      <p:sp>
        <p:nvSpPr>
          <p:cNvPr id="40" name="TextBox 39">
            <a:extLst>
              <a:ext uri="{FF2B5EF4-FFF2-40B4-BE49-F238E27FC236}">
                <a16:creationId xmlns:a16="http://schemas.microsoft.com/office/drawing/2014/main" id="{2BAC7F35-0BB4-F202-9801-28EEAAE3AA96}"/>
              </a:ext>
            </a:extLst>
          </p:cNvPr>
          <p:cNvSpPr txBox="1"/>
          <p:nvPr/>
        </p:nvSpPr>
        <p:spPr>
          <a:xfrm>
            <a:off x="3887010" y="2687958"/>
            <a:ext cx="5034629" cy="1077218"/>
          </a:xfrm>
          <a:prstGeom prst="rect">
            <a:avLst/>
          </a:prstGeom>
          <a:noFill/>
        </p:spPr>
        <p:txBody>
          <a:bodyPr wrap="square" rtlCol="0">
            <a:spAutoFit/>
          </a:bodyPr>
          <a:lstStyle/>
          <a:p>
            <a:pPr algn="ctr"/>
            <a:r>
              <a:rPr lang="en-GB" sz="3200" b="1" dirty="0"/>
              <a:t>How we invested monies raised</a:t>
            </a:r>
          </a:p>
        </p:txBody>
      </p:sp>
      <p:sp>
        <p:nvSpPr>
          <p:cNvPr id="42" name="TextBox 41">
            <a:extLst>
              <a:ext uri="{FF2B5EF4-FFF2-40B4-BE49-F238E27FC236}">
                <a16:creationId xmlns:a16="http://schemas.microsoft.com/office/drawing/2014/main" id="{9C159EAE-BC5E-6D5A-D980-2BC47AB4CA5B}"/>
              </a:ext>
            </a:extLst>
          </p:cNvPr>
          <p:cNvSpPr txBox="1"/>
          <p:nvPr/>
        </p:nvSpPr>
        <p:spPr>
          <a:xfrm>
            <a:off x="-2344" y="6445619"/>
            <a:ext cx="6098344" cy="369332"/>
          </a:xfrm>
          <a:prstGeom prst="rect">
            <a:avLst/>
          </a:prstGeom>
          <a:noFill/>
        </p:spPr>
        <p:txBody>
          <a:bodyPr wrap="square">
            <a:spAutoFit/>
          </a:bodyPr>
          <a:lstStyle/>
          <a:p>
            <a:r>
              <a:rPr lang="en-GB" dirty="0"/>
              <a:t>*</a:t>
            </a:r>
            <a:r>
              <a:rPr lang="en-GB" sz="1800" b="1" dirty="0"/>
              <a:t>Funded from Coop Well-being grant</a:t>
            </a:r>
          </a:p>
        </p:txBody>
      </p:sp>
      <p:sp>
        <p:nvSpPr>
          <p:cNvPr id="43" name="Heart 42">
            <a:extLst>
              <a:ext uri="{FF2B5EF4-FFF2-40B4-BE49-F238E27FC236}">
                <a16:creationId xmlns:a16="http://schemas.microsoft.com/office/drawing/2014/main" id="{BE0586C4-E5D6-EEFD-7A09-882F13EC4375}"/>
              </a:ext>
            </a:extLst>
          </p:cNvPr>
          <p:cNvSpPr/>
          <p:nvPr/>
        </p:nvSpPr>
        <p:spPr>
          <a:xfrm>
            <a:off x="7158962" y="5137879"/>
            <a:ext cx="1683713" cy="1463136"/>
          </a:xfrm>
          <a:prstGeom prst="hear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a:extLst>
              <a:ext uri="{FF2B5EF4-FFF2-40B4-BE49-F238E27FC236}">
                <a16:creationId xmlns:a16="http://schemas.microsoft.com/office/drawing/2014/main" id="{76F4CD58-6B3D-0DCA-6738-A684DF30BA74}"/>
              </a:ext>
            </a:extLst>
          </p:cNvPr>
          <p:cNvSpPr txBox="1"/>
          <p:nvPr/>
        </p:nvSpPr>
        <p:spPr>
          <a:xfrm>
            <a:off x="7213994" y="5472598"/>
            <a:ext cx="1541681" cy="923330"/>
          </a:xfrm>
          <a:prstGeom prst="rect">
            <a:avLst/>
          </a:prstGeom>
          <a:noFill/>
        </p:spPr>
        <p:txBody>
          <a:bodyPr wrap="square" rtlCol="0">
            <a:spAutoFit/>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Eco Area Supplies</a:t>
            </a:r>
          </a:p>
          <a:p>
            <a:pPr algn="ctr"/>
            <a:r>
              <a:rPr lang="en-GB" dirty="0">
                <a:latin typeface="ADLaM Display" panose="02010000000000000000" pitchFamily="2" charset="0"/>
                <a:ea typeface="ADLaM Display" panose="02010000000000000000" pitchFamily="2" charset="0"/>
                <a:cs typeface="ADLaM Display" panose="02010000000000000000" pitchFamily="2" charset="0"/>
              </a:rPr>
              <a:t>£300</a:t>
            </a:r>
          </a:p>
        </p:txBody>
      </p:sp>
      <p:sp>
        <p:nvSpPr>
          <p:cNvPr id="45" name="Heart 44">
            <a:extLst>
              <a:ext uri="{FF2B5EF4-FFF2-40B4-BE49-F238E27FC236}">
                <a16:creationId xmlns:a16="http://schemas.microsoft.com/office/drawing/2014/main" id="{D0230A6B-A8BC-7B0B-63EC-80186920E3EF}"/>
              </a:ext>
            </a:extLst>
          </p:cNvPr>
          <p:cNvSpPr/>
          <p:nvPr/>
        </p:nvSpPr>
        <p:spPr>
          <a:xfrm>
            <a:off x="1213401" y="3322501"/>
            <a:ext cx="1683713" cy="1463136"/>
          </a:xfrm>
          <a:prstGeom prst="hear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46" name="TextBox 45">
            <a:extLst>
              <a:ext uri="{FF2B5EF4-FFF2-40B4-BE49-F238E27FC236}">
                <a16:creationId xmlns:a16="http://schemas.microsoft.com/office/drawing/2014/main" id="{69F9B05D-8A67-ABF2-E855-B171D96894B2}"/>
              </a:ext>
            </a:extLst>
          </p:cNvPr>
          <p:cNvSpPr txBox="1"/>
          <p:nvPr/>
        </p:nvSpPr>
        <p:spPr>
          <a:xfrm>
            <a:off x="1365964" y="3653900"/>
            <a:ext cx="1461020" cy="923330"/>
          </a:xfrm>
          <a:prstGeom prst="rect">
            <a:avLst/>
          </a:prstGeom>
          <a:noFill/>
        </p:spPr>
        <p:txBody>
          <a:bodyPr wrap="square" rtlCol="0">
            <a:spAutoFit/>
          </a:bodyPr>
          <a:lstStyle/>
          <a:p>
            <a:pPr algn="ctr"/>
            <a:r>
              <a:rPr lang="en-GB" dirty="0">
                <a:latin typeface="ADLaM Display" panose="02010000000000000000" pitchFamily="2" charset="0"/>
                <a:ea typeface="ADLaM Display" panose="02010000000000000000" pitchFamily="2" charset="0"/>
                <a:cs typeface="ADLaM Display" panose="02010000000000000000" pitchFamily="2" charset="0"/>
              </a:rPr>
              <a:t>Coffee Morning Supplies</a:t>
            </a:r>
          </a:p>
        </p:txBody>
      </p:sp>
    </p:spTree>
    <p:extLst>
      <p:ext uri="{BB962C8B-B14F-4D97-AF65-F5344CB8AC3E}">
        <p14:creationId xmlns:p14="http://schemas.microsoft.com/office/powerpoint/2010/main" val="30764936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4" name="Picture 3" descr="A screenshot of a social media ad">
            <a:extLst>
              <a:ext uri="{FF2B5EF4-FFF2-40B4-BE49-F238E27FC236}">
                <a16:creationId xmlns:a16="http://schemas.microsoft.com/office/drawing/2014/main" id="{9BE8766A-EBF8-5B6C-001C-CBFE7BFBC7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4602" y="136476"/>
            <a:ext cx="4848606" cy="6639636"/>
          </a:xfrm>
          <a:prstGeom prst="rect">
            <a:avLst/>
          </a:prstGeom>
        </p:spPr>
      </p:pic>
      <p:pic>
        <p:nvPicPr>
          <p:cNvPr id="5" name="Picture 4" descr="A screenshot of a lottery ticket">
            <a:extLst>
              <a:ext uri="{FF2B5EF4-FFF2-40B4-BE49-F238E27FC236}">
                <a16:creationId xmlns:a16="http://schemas.microsoft.com/office/drawing/2014/main" id="{0300E1B1-2210-2F40-14DC-94F99C0B3C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4617" y="136476"/>
            <a:ext cx="4848606" cy="6639636"/>
          </a:xfrm>
          <a:prstGeom prst="rect">
            <a:avLst/>
          </a:prstGeom>
        </p:spPr>
      </p:pic>
    </p:spTree>
    <p:extLst>
      <p:ext uri="{BB962C8B-B14F-4D97-AF65-F5344CB8AC3E}">
        <p14:creationId xmlns:p14="http://schemas.microsoft.com/office/powerpoint/2010/main" val="1074288794"/>
      </p:ext>
    </p:extLst>
  </p:cSld>
  <p:clrMapOvr>
    <a:masterClrMapping/>
  </p:clrMapOvr>
</p:sld>
</file>

<file path=ppt/theme/theme1.xml><?xml version="1.0" encoding="utf-8"?>
<a:theme xmlns:a="http://schemas.openxmlformats.org/drawingml/2006/main" name="Facet">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35BC4D98950954F8415DE7B7A7640D0" ma:contentTypeVersion="13" ma:contentTypeDescription="Create a new document." ma:contentTypeScope="" ma:versionID="27974810f0bac5d869ccf51c267eec3b">
  <xsd:schema xmlns:xsd="http://www.w3.org/2001/XMLSchema" xmlns:xs="http://www.w3.org/2001/XMLSchema" xmlns:p="http://schemas.microsoft.com/office/2006/metadata/properties" xmlns:ns2="afaca1ff-86a6-42b6-8b42-63be560abdee" xmlns:ns3="b420f3ff-9b8c-4735-a1d5-6f5b0e58c080" targetNamespace="http://schemas.microsoft.com/office/2006/metadata/properties" ma:root="true" ma:fieldsID="f9b6dd592617e8b5515fc6d085fd679a" ns2:_="" ns3:_="">
    <xsd:import namespace="afaca1ff-86a6-42b6-8b42-63be560abdee"/>
    <xsd:import namespace="b420f3ff-9b8c-4735-a1d5-6f5b0e58c08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Location"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faca1ff-86a6-42b6-8b42-63be560abde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3fe0100-1d7d-444e-871f-673c9ec4e574" ma:termSetId="09814cd3-568e-fe90-9814-8d621ff8fb84" ma:anchorId="fba54fb3-c3e1-fe81-a776-ca4b69148c4d" ma:open="true" ma:isKeyword="false">
      <xsd:complexType>
        <xsd:sequence>
          <xsd:element ref="pc:Terms" minOccurs="0" maxOccurs="1"/>
        </xsd:sequence>
      </xsd:complexType>
    </xsd:element>
    <xsd:element name="MediaServiceLocation" ma:index="19" nillable="true" ma:displayName="Location" ma:indexed="true"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420f3ff-9b8c-4735-a1d5-6f5b0e58c080"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8a82f04-0610-448b-b684-f996f09f2372}" ma:internalName="TaxCatchAll" ma:showField="CatchAllData" ma:web="b420f3ff-9b8c-4735-a1d5-6f5b0e58c08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b420f3ff-9b8c-4735-a1d5-6f5b0e58c080" xsi:nil="true"/>
    <lcf76f155ced4ddcb4097134ff3c332f xmlns="afaca1ff-86a6-42b6-8b42-63be560abde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5B035D6-AB43-495D-B33C-E60D99B74914}"/>
</file>

<file path=customXml/itemProps2.xml><?xml version="1.0" encoding="utf-8"?>
<ds:datastoreItem xmlns:ds="http://schemas.openxmlformats.org/officeDocument/2006/customXml" ds:itemID="{9DC79BB9-D272-469A-9782-1023D7164290}"/>
</file>

<file path=customXml/itemProps3.xml><?xml version="1.0" encoding="utf-8"?>
<ds:datastoreItem xmlns:ds="http://schemas.openxmlformats.org/officeDocument/2006/customXml" ds:itemID="{A0126F38-8980-4445-827B-5D158EE854BD}"/>
</file>

<file path=docProps/app.xml><?xml version="1.0" encoding="utf-8"?>
<Properties xmlns="http://schemas.openxmlformats.org/officeDocument/2006/extended-properties" xmlns:vt="http://schemas.openxmlformats.org/officeDocument/2006/docPropsVTypes">
  <Template>Facet</Template>
  <TotalTime>145</TotalTime>
  <Words>800</Words>
  <Application>Microsoft Office PowerPoint</Application>
  <PresentationFormat>Widescreen</PresentationFormat>
  <Paragraphs>159</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ADLaM Display</vt:lpstr>
      <vt:lpstr>Arial</vt:lpstr>
      <vt:lpstr>Times New Roman</vt:lpstr>
      <vt:lpstr>Trebuchet MS</vt:lpstr>
      <vt:lpstr>Wingdings 3</vt:lpstr>
      <vt:lpstr>Facet</vt:lpstr>
      <vt:lpstr>MEET YOUR GOVERNORS/PTFA</vt:lpstr>
      <vt:lpstr>Who are our Governors?</vt:lpstr>
      <vt:lpstr>Governors What School Governors Do</vt:lpstr>
      <vt:lpstr>How Governors Support Your Child’s School</vt:lpstr>
      <vt:lpstr>PowerPoint Presentation</vt:lpstr>
      <vt:lpstr>Why It Matters for Your Child</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willowbrook Head Email</dc:creator>
  <cp:lastModifiedBy>willowbrook Head Email</cp:lastModifiedBy>
  <cp:revision>2</cp:revision>
  <dcterms:created xsi:type="dcterms:W3CDTF">2025-11-27T08:20:27Z</dcterms:created>
  <dcterms:modified xsi:type="dcterms:W3CDTF">2025-11-28T14:24:13Z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0x010100535BC4D98950954F8415DE7B7A7640D0</vt:lpwstr>
  </property>
</Properties>
</file>